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63" r:id="rId5"/>
    <p:sldId id="323" r:id="rId6"/>
    <p:sldId id="325" r:id="rId7"/>
    <p:sldId id="327" r:id="rId8"/>
    <p:sldId id="326" r:id="rId9"/>
    <p:sldId id="329" r:id="rId10"/>
    <p:sldId id="330" r:id="rId11"/>
    <p:sldId id="331" r:id="rId12"/>
    <p:sldId id="332" r:id="rId13"/>
    <p:sldId id="333" r:id="rId14"/>
    <p:sldId id="324" r:id="rId15"/>
    <p:sldId id="281" r:id="rId16"/>
    <p:sldId id="339" r:id="rId17"/>
    <p:sldId id="321" r:id="rId18"/>
    <p:sldId id="287" r:id="rId19"/>
    <p:sldId id="283" r:id="rId20"/>
    <p:sldId id="275" r:id="rId21"/>
    <p:sldId id="264" r:id="rId22"/>
    <p:sldId id="267" r:id="rId23"/>
    <p:sldId id="276" r:id="rId24"/>
    <p:sldId id="286" r:id="rId25"/>
    <p:sldId id="277" r:id="rId26"/>
    <p:sldId id="289" r:id="rId27"/>
    <p:sldId id="278" r:id="rId28"/>
    <p:sldId id="304" r:id="rId29"/>
    <p:sldId id="314" r:id="rId30"/>
    <p:sldId id="305" r:id="rId31"/>
    <p:sldId id="334" r:id="rId32"/>
    <p:sldId id="335" r:id="rId33"/>
    <p:sldId id="337" r:id="rId34"/>
    <p:sldId id="338" r:id="rId35"/>
  </p:sldIdLst>
  <p:sldSz cx="12192000" cy="6858000"/>
  <p:notesSz cx="6858000" cy="9144000"/>
  <p:embeddedFontLs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等线 Light" panose="02010600030101010101" pitchFamily="2" charset="-122"/>
      <p:regular r:id="rId40"/>
    </p:embeddedFont>
    <p:embeddedFont>
      <p:font typeface="微软雅黑" panose="020B0503020204020204" pitchFamily="34" charset="-122"/>
      <p:regular r:id="rId41"/>
      <p:bold r:id="rId42"/>
    </p:embeddedFont>
    <p:embeddedFont>
      <p:font typeface="Broadway" panose="04040905080B02020502" pitchFamily="82" charset="0"/>
      <p:regular r:id="rId43"/>
    </p:embeddedFont>
    <p:embeddedFont>
      <p:font typeface="맑은 고딕" panose="020B0503020000020004" pitchFamily="34" charset="-127"/>
      <p:regular r:id="rId44"/>
      <p:bold r:id="rId45"/>
    </p:embeddedFont>
    <p:embeddedFont>
      <p:font typeface="等线" panose="02010600030101010101" pitchFamily="2" charset="-122"/>
      <p:regular r:id="rId46"/>
      <p:bold r:id="rId4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8E0CD"/>
    <a:srgbClr val="A6CDBA"/>
    <a:srgbClr val="C5E6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7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523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8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604CC-E291-4162-BA23-1EC4F25F5DC4}" type="datetimeFigureOut">
              <a:rPr lang="zh-CN" altLang="en-US" smtClean="0"/>
              <a:t>2021/12/14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9176-2859-4CBA-9C60-5EA8F51E3D9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604CC-E291-4162-BA23-1EC4F25F5DC4}" type="datetimeFigureOut">
              <a:rPr lang="zh-CN" altLang="en-US" smtClean="0"/>
              <a:t>2021/12/14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9176-2859-4CBA-9C60-5EA8F51E3D9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604CC-E291-4162-BA23-1EC4F25F5DC4}" type="datetimeFigureOut">
              <a:rPr lang="zh-CN" altLang="en-US" smtClean="0"/>
              <a:t>2021/12/14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9176-2859-4CBA-9C60-5EA8F51E3D9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604CC-E291-4162-BA23-1EC4F25F5DC4}" type="datetimeFigureOut">
              <a:rPr lang="zh-CN" altLang="en-US" smtClean="0"/>
              <a:t>2021/12/14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9176-2859-4CBA-9C60-5EA8F51E3D9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604CC-E291-4162-BA23-1EC4F25F5DC4}" type="datetimeFigureOut">
              <a:rPr lang="zh-CN" altLang="en-US" smtClean="0"/>
              <a:t>2021/12/14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9176-2859-4CBA-9C60-5EA8F51E3D9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604CC-E291-4162-BA23-1EC4F25F5DC4}" type="datetimeFigureOut">
              <a:rPr lang="zh-CN" altLang="en-US" smtClean="0"/>
              <a:t>2021/12/14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9176-2859-4CBA-9C60-5EA8F51E3D9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604CC-E291-4162-BA23-1EC4F25F5DC4}" type="datetimeFigureOut">
              <a:rPr lang="zh-CN" altLang="en-US" smtClean="0"/>
              <a:t>2021/12/14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9176-2859-4CBA-9C60-5EA8F51E3D9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604CC-E291-4162-BA23-1EC4F25F5DC4}" type="datetimeFigureOut">
              <a:rPr lang="zh-CN" altLang="en-US" smtClean="0"/>
              <a:t>2021/12/14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9176-2859-4CBA-9C60-5EA8F51E3D9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604CC-E291-4162-BA23-1EC4F25F5DC4}" type="datetimeFigureOut">
              <a:rPr lang="zh-CN" altLang="en-US" smtClean="0"/>
              <a:t>2021/12/14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9176-2859-4CBA-9C60-5EA8F51E3D9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604CC-E291-4162-BA23-1EC4F25F5DC4}" type="datetimeFigureOut">
              <a:rPr lang="zh-CN" altLang="en-US" smtClean="0"/>
              <a:t>2021/12/14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9176-2859-4CBA-9C60-5EA8F51E3D9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604CC-E291-4162-BA23-1EC4F25F5DC4}" type="datetimeFigureOut">
              <a:rPr lang="zh-CN" altLang="en-US" smtClean="0"/>
              <a:t>2021/12/14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9176-2859-4CBA-9C60-5EA8F51E3D9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8604CC-E291-4162-BA23-1EC4F25F5DC4}" type="datetimeFigureOut">
              <a:rPr lang="zh-CN" altLang="en-US" smtClean="0"/>
              <a:t>2021/12/14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109176-2859-4CBA-9C60-5EA8F51E3D9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5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2412" t="2646" r="1880" b="2340"/>
          <a:stretch>
            <a:fillRect/>
          </a:stretch>
        </p:blipFill>
        <p:spPr>
          <a:xfrm>
            <a:off x="0" y="0"/>
            <a:ext cx="12192000" cy="68550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490847" y="3375098"/>
            <a:ext cx="7783898" cy="108351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66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Broadway" pitchFamily="18" charset="0"/>
              </a:rPr>
              <a:t>SQUARE CIRCLE</a:t>
            </a:r>
            <a:endParaRPr lang="zh-CN" altLang="en-US" sz="66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Broadway" pitchFamily="18" charset="0"/>
            </a:endParaRPr>
          </a:p>
        </p:txBody>
      </p:sp>
      <p:pic>
        <p:nvPicPr>
          <p:cNvPr id="7" name="图片 6" descr="upload_8489325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9020" y="2204400"/>
            <a:ext cx="2789749" cy="94652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6227" y="6227"/>
            <a:ext cx="12192000" cy="6859478"/>
          </a:xfrm>
          <a:prstGeom prst="rect">
            <a:avLst/>
          </a:prstGeom>
        </p:spPr>
      </p:pic>
      <p:sp>
        <p:nvSpPr>
          <p:cNvPr id="33" name="圆角矩形 4"/>
          <p:cNvSpPr/>
          <p:nvPr/>
        </p:nvSpPr>
        <p:spPr>
          <a:xfrm>
            <a:off x="4794881" y="2416122"/>
            <a:ext cx="2590481" cy="523078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Part  04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258293" y="3100917"/>
            <a:ext cx="3675415" cy="90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20000"/>
              </a:lnSpc>
              <a:defRPr/>
            </a:pPr>
            <a:r>
              <a:rPr kumimoji="1"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  <a:cs typeface="+mn-ea"/>
                <a:sym typeface="+mn-lt"/>
              </a:rPr>
              <a:t>商业模式分析</a:t>
            </a:r>
            <a:endParaRPr kumimoji="1" lang="en-US" altLang="ko-KR" sz="44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0" y="0"/>
            <a:ext cx="12192000" cy="685947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336" y="218063"/>
            <a:ext cx="11728174" cy="64405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圆角矩形 4"/>
          <p:cNvSpPr/>
          <p:nvPr/>
        </p:nvSpPr>
        <p:spPr>
          <a:xfrm>
            <a:off x="391941" y="342885"/>
            <a:ext cx="2156540" cy="432530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商业模式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9" name="Line 17"/>
          <p:cNvSpPr>
            <a:spLocks noChangeShapeType="1"/>
          </p:cNvSpPr>
          <p:nvPr/>
        </p:nvSpPr>
        <p:spPr bwMode="auto">
          <a:xfrm>
            <a:off x="598706" y="2428143"/>
            <a:ext cx="3313414" cy="0"/>
          </a:xfrm>
          <a:prstGeom prst="line">
            <a:avLst/>
          </a:prstGeom>
          <a:noFill/>
          <a:ln w="19050">
            <a:solidFill>
              <a:srgbClr val="B8E0CD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solidFill>
                  <a:srgbClr val="213F01"/>
                </a:solidFill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Line 17"/>
          <p:cNvSpPr>
            <a:spLocks noChangeShapeType="1"/>
          </p:cNvSpPr>
          <p:nvPr/>
        </p:nvSpPr>
        <p:spPr bwMode="auto">
          <a:xfrm>
            <a:off x="4250255" y="2814190"/>
            <a:ext cx="3313414" cy="0"/>
          </a:xfrm>
          <a:prstGeom prst="line">
            <a:avLst/>
          </a:prstGeom>
          <a:noFill/>
          <a:ln w="19050">
            <a:solidFill>
              <a:srgbClr val="B8E0CD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solidFill>
                  <a:srgbClr val="213F01"/>
                </a:solidFill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Line 17"/>
          <p:cNvSpPr>
            <a:spLocks noChangeShapeType="1"/>
          </p:cNvSpPr>
          <p:nvPr/>
        </p:nvSpPr>
        <p:spPr bwMode="auto">
          <a:xfrm>
            <a:off x="7840033" y="2440564"/>
            <a:ext cx="3313414" cy="0"/>
          </a:xfrm>
          <a:prstGeom prst="line">
            <a:avLst/>
          </a:prstGeom>
          <a:noFill/>
          <a:ln w="19050">
            <a:solidFill>
              <a:srgbClr val="B8E0CD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solidFill>
                  <a:srgbClr val="213F01"/>
                </a:solidFill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369966" y="1033702"/>
            <a:ext cx="9004413" cy="8967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根据</a:t>
            </a:r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QuestMobile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的数据，老年人群今年</a:t>
            </a:r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6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月移动互联网月均使用时长约为</a:t>
            </a:r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109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个小时，同比上升</a:t>
            </a:r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28.5%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。在重点行业中，即时通讯、新闻资讯、短视频的使用时长位居前三，增幅最大。因此在消费上，老年人最重视的是体检类，衍生出来的养生类产品也是他们的关注重点。</a:t>
            </a:r>
            <a:endParaRPr lang="zh-CN" altLang="en-US" sz="1600" dirty="0">
              <a:solidFill>
                <a:srgbClr val="808080"/>
              </a:solidFill>
              <a:latin typeface="微软雅黑" charset="0"/>
              <a:ea typeface="微软雅黑" charset="0"/>
            </a:endParaRPr>
          </a:p>
        </p:txBody>
      </p:sp>
      <p:pic>
        <p:nvPicPr>
          <p:cNvPr id="5" name="图片 4" descr="upload_91909378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1322" y="2752386"/>
            <a:ext cx="8057891" cy="259048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0" y="0"/>
            <a:ext cx="12192000" cy="685947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336" y="218063"/>
            <a:ext cx="11728174" cy="64405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圆角矩形 4"/>
          <p:cNvSpPr/>
          <p:nvPr/>
        </p:nvSpPr>
        <p:spPr>
          <a:xfrm>
            <a:off x="391941" y="342885"/>
            <a:ext cx="2156540" cy="432530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商业模式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9" name="Line 17"/>
          <p:cNvSpPr>
            <a:spLocks noChangeShapeType="1"/>
          </p:cNvSpPr>
          <p:nvPr/>
        </p:nvSpPr>
        <p:spPr bwMode="auto">
          <a:xfrm>
            <a:off x="611160" y="1431804"/>
            <a:ext cx="3313414" cy="0"/>
          </a:xfrm>
          <a:prstGeom prst="line">
            <a:avLst/>
          </a:prstGeom>
          <a:noFill/>
          <a:ln w="19050">
            <a:solidFill>
              <a:srgbClr val="B8E0CD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solidFill>
                  <a:srgbClr val="213F01"/>
                </a:solidFill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Line 17"/>
          <p:cNvSpPr>
            <a:spLocks noChangeShapeType="1"/>
          </p:cNvSpPr>
          <p:nvPr/>
        </p:nvSpPr>
        <p:spPr bwMode="auto">
          <a:xfrm>
            <a:off x="4250255" y="2814190"/>
            <a:ext cx="3313414" cy="0"/>
          </a:xfrm>
          <a:prstGeom prst="line">
            <a:avLst/>
          </a:prstGeom>
          <a:noFill/>
          <a:ln w="19050">
            <a:solidFill>
              <a:srgbClr val="B8E0CD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solidFill>
                  <a:srgbClr val="213F01"/>
                </a:solidFill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Line 17"/>
          <p:cNvSpPr>
            <a:spLocks noChangeShapeType="1"/>
          </p:cNvSpPr>
          <p:nvPr/>
        </p:nvSpPr>
        <p:spPr bwMode="auto">
          <a:xfrm>
            <a:off x="7752853" y="1518951"/>
            <a:ext cx="3313414" cy="0"/>
          </a:xfrm>
          <a:prstGeom prst="line">
            <a:avLst/>
          </a:prstGeom>
          <a:noFill/>
          <a:ln w="19050">
            <a:solidFill>
              <a:srgbClr val="B8E0CD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solidFill>
                  <a:srgbClr val="213F01"/>
                </a:solidFill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189380" y="1625278"/>
            <a:ext cx="9004413" cy="340000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sz="1600" b="1" u="none">
                <a:latin typeface="微软雅黑" charset="0"/>
                <a:ea typeface="微软雅黑" charset="0"/>
              </a:rPr>
              <a:t>产品核心为两个板块“咨询”</a:t>
            </a:r>
            <a:r>
              <a:rPr lang="en-US" sz="1600" b="1" u="none">
                <a:latin typeface="微软雅黑" charset="0"/>
                <a:ea typeface="微软雅黑" charset="0"/>
              </a:rPr>
              <a:t>+</a:t>
            </a:r>
            <a:r>
              <a:rPr lang="zh-CN" sz="1600" b="1" u="none">
                <a:latin typeface="微软雅黑" charset="0"/>
                <a:ea typeface="微软雅黑" charset="0"/>
              </a:rPr>
              <a:t>“社交”</a:t>
            </a:r>
            <a:endParaRPr lang="zh-CN" sz="1600" b="0" u="none">
              <a:solidFill>
                <a:srgbClr val="000000"/>
              </a:solidFill>
              <a:latin typeface="微软雅黑" charset="0"/>
              <a:ea typeface="微软雅黑" charset="0"/>
              <a:cs typeface="Arial" panose="020B0604020202020204" pitchFamily="34" charset="0"/>
            </a:endParaRPr>
          </a:p>
          <a:p>
            <a:pPr algn="l"/>
            <a:r>
              <a:rPr lang="zh-CN" sz="1600" b="0" u="none">
                <a:solidFill>
                  <a:srgbClr val="00000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针对老年人关注的养生类产品，新闻咨询、我们将其选为我们产品“</a:t>
            </a:r>
            <a:r>
              <a:rPr lang="zh-CN" sz="1600" b="1" u="none">
                <a:solidFill>
                  <a:srgbClr val="000000"/>
                </a:solidFill>
                <a:latin typeface="微软雅黑" charset="0"/>
                <a:ea typeface="微软雅黑" charset="0"/>
              </a:rPr>
              <a:t>咨询</a:t>
            </a:r>
            <a:r>
              <a:rPr lang="zh-CN" sz="1600" b="0" u="none">
                <a:solidFill>
                  <a:srgbClr val="00000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”板块的重点。</a:t>
            </a:r>
          </a:p>
          <a:p>
            <a:pPr algn="l"/>
            <a:r>
              <a:rPr lang="zh-CN" sz="1600" b="0" u="none">
                <a:solidFill>
                  <a:srgbClr val="00000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针对娱乐社交板块，我们以社区、兴趣圈等小集体为单位，以分享生活、社区互动为产品的“</a:t>
            </a:r>
            <a:r>
              <a:rPr lang="zh-CN" sz="1600" b="1" u="none">
                <a:solidFill>
                  <a:srgbClr val="000000"/>
                </a:solidFill>
                <a:latin typeface="微软雅黑" charset="0"/>
                <a:ea typeface="微软雅黑" charset="0"/>
              </a:rPr>
              <a:t>社交</a:t>
            </a:r>
            <a:r>
              <a:rPr lang="zh-CN" sz="1600" b="0" u="none">
                <a:solidFill>
                  <a:srgbClr val="00000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”切入点。</a:t>
            </a:r>
            <a:endParaRPr lang="zh-CN" sz="1600" b="1" u="none">
              <a:latin typeface="微软雅黑" charset="0"/>
              <a:ea typeface="微软雅黑" charset="0"/>
            </a:endParaRPr>
          </a:p>
          <a:p>
            <a:pPr algn="l"/>
            <a:r>
              <a:rPr lang="zh-CN" sz="1600" b="1" u="none">
                <a:latin typeface="微软雅黑" charset="0"/>
                <a:ea typeface="微软雅黑" charset="0"/>
              </a:rPr>
              <a:t>盈利模式上</a:t>
            </a:r>
            <a:endParaRPr lang="en-US" sz="1600" b="0" u="none">
              <a:solidFill>
                <a:srgbClr val="000000"/>
              </a:solidFill>
              <a:latin typeface="微软雅黑" charset="0"/>
              <a:ea typeface="微软雅黑" charset="0"/>
            </a:endParaRPr>
          </a:p>
          <a:p>
            <a:pPr algn="l"/>
            <a:r>
              <a:rPr lang="en-US" sz="1600" b="0" u="none">
                <a:solidFill>
                  <a:srgbClr val="000000"/>
                </a:solidFill>
                <a:latin typeface="微软雅黑" charset="0"/>
                <a:ea typeface="微软雅黑" charset="0"/>
              </a:rPr>
              <a:t>1.  </a:t>
            </a:r>
            <a:r>
              <a:rPr lang="zh-CN" sz="1600" b="0" u="none">
                <a:solidFill>
                  <a:srgbClr val="00000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产品</a:t>
            </a:r>
            <a:r>
              <a:rPr lang="en-US" sz="1600" b="0" u="none">
                <a:solidFill>
                  <a:srgbClr val="000000"/>
                </a:solidFill>
                <a:latin typeface="微软雅黑" charset="0"/>
                <a:ea typeface="微软雅黑" charset="0"/>
              </a:rPr>
              <a:t>1.0</a:t>
            </a:r>
            <a:r>
              <a:rPr lang="zh-CN" sz="1600" b="0" u="none">
                <a:solidFill>
                  <a:srgbClr val="00000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版本（平台初期）从“社区”进行推广，为平台获取到一批种子用户，以种子用户社交圈扩散推广，从而扩大用户池。更能吸引到对标用户群。</a:t>
            </a:r>
            <a:endParaRPr lang="en-US" sz="1600" b="0" u="none">
              <a:solidFill>
                <a:srgbClr val="000000"/>
              </a:solidFill>
              <a:latin typeface="微软雅黑" charset="0"/>
              <a:ea typeface="微软雅黑" charset="0"/>
            </a:endParaRPr>
          </a:p>
          <a:p>
            <a:pPr algn="l"/>
            <a:r>
              <a:rPr lang="en-US" sz="1600" b="0" u="none">
                <a:solidFill>
                  <a:srgbClr val="000000"/>
                </a:solidFill>
                <a:latin typeface="微软雅黑" charset="0"/>
                <a:ea typeface="微软雅黑" charset="0"/>
              </a:rPr>
              <a:t>2.  </a:t>
            </a:r>
            <a:r>
              <a:rPr lang="zh-CN" sz="1600" b="0" u="none">
                <a:solidFill>
                  <a:srgbClr val="00000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当对标用户达到一点规模，进行产品</a:t>
            </a:r>
            <a:r>
              <a:rPr lang="en-US" sz="1600" b="0" u="none">
                <a:solidFill>
                  <a:srgbClr val="000000"/>
                </a:solidFill>
                <a:latin typeface="微软雅黑" charset="0"/>
                <a:ea typeface="微软雅黑" charset="0"/>
              </a:rPr>
              <a:t>2.0</a:t>
            </a:r>
            <a:r>
              <a:rPr lang="zh-CN" sz="1600" b="0" u="none">
                <a:solidFill>
                  <a:srgbClr val="00000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版本迭代（到达平台的成长期）利用好平台用户特征、需求特点进行针对型运营，“社区板块”增加 “任务发布，接单任务”，通过熟悉的“社交圈”到达老年人之间相互帮助，让老年人利用空闲时间能获取到一定的经济收入。</a:t>
            </a:r>
            <a:endParaRPr lang="en-US" sz="1600" b="0" u="none">
              <a:solidFill>
                <a:srgbClr val="000000"/>
              </a:solidFill>
              <a:latin typeface="微软雅黑" charset="0"/>
              <a:ea typeface="微软雅黑" charset="0"/>
            </a:endParaRPr>
          </a:p>
          <a:p>
            <a:pPr algn="l"/>
            <a:r>
              <a:rPr lang="en-US" sz="1600" b="0" u="none">
                <a:solidFill>
                  <a:srgbClr val="000000"/>
                </a:solidFill>
                <a:latin typeface="微软雅黑" charset="0"/>
                <a:ea typeface="微软雅黑" charset="0"/>
              </a:rPr>
              <a:t>3.  </a:t>
            </a:r>
            <a:r>
              <a:rPr lang="zh-CN" sz="1600" b="0" u="none">
                <a:solidFill>
                  <a:srgbClr val="00000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当平台到达成熟期，进行产品</a:t>
            </a:r>
            <a:r>
              <a:rPr lang="en-US" sz="1600" b="0" u="none">
                <a:solidFill>
                  <a:srgbClr val="000000"/>
                </a:solidFill>
                <a:latin typeface="微软雅黑" charset="0"/>
                <a:ea typeface="微软雅黑" charset="0"/>
              </a:rPr>
              <a:t>3.0</a:t>
            </a:r>
            <a:r>
              <a:rPr lang="zh-CN" sz="1600" b="0" u="none">
                <a:solidFill>
                  <a:srgbClr val="00000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版本迭代，引进“兼职类、社会公益类、临时工”等适合老年人的任务单，在平台进行推广。</a:t>
            </a:r>
            <a:endParaRPr lang="zh-CN" altLang="en-US" sz="1600" dirty="0">
              <a:solidFill>
                <a:srgbClr val="808080"/>
              </a:solidFill>
              <a:latin typeface="微软雅黑" charset="0"/>
              <a:ea typeface="微软雅黑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6227" y="6227"/>
            <a:ext cx="12192000" cy="6859478"/>
          </a:xfrm>
          <a:prstGeom prst="rect">
            <a:avLst/>
          </a:prstGeom>
        </p:spPr>
      </p:pic>
      <p:sp>
        <p:nvSpPr>
          <p:cNvPr id="33" name="圆角矩形 4"/>
          <p:cNvSpPr/>
          <p:nvPr/>
        </p:nvSpPr>
        <p:spPr>
          <a:xfrm>
            <a:off x="4794881" y="2416122"/>
            <a:ext cx="2590481" cy="523078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Part  05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711362" y="3113559"/>
            <a:ext cx="4782427" cy="17186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 latinLnBrk="1">
              <a:lnSpc>
                <a:spcPct val="120000"/>
              </a:lnSpc>
              <a:defRPr/>
            </a:pPr>
            <a:r>
              <a:rPr kumimoji="1"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  <a:cs typeface="+mn-ea"/>
                <a:sym typeface="+mn-lt"/>
              </a:rPr>
              <a:t>定性定量调研分析</a:t>
            </a:r>
            <a:endParaRPr kumimoji="1" lang="en-US" altLang="ko-KR" sz="44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0" y="0"/>
            <a:ext cx="12192000" cy="685947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18058" y="218063"/>
            <a:ext cx="11728174" cy="64405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圆角矩形 4"/>
          <p:cNvSpPr/>
          <p:nvPr/>
        </p:nvSpPr>
        <p:spPr>
          <a:xfrm>
            <a:off x="391941" y="342885"/>
            <a:ext cx="2156540" cy="432530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用户画像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9" name="Line 17"/>
          <p:cNvSpPr>
            <a:spLocks noChangeShapeType="1"/>
          </p:cNvSpPr>
          <p:nvPr/>
        </p:nvSpPr>
        <p:spPr bwMode="auto">
          <a:xfrm>
            <a:off x="598706" y="4134373"/>
            <a:ext cx="3313414" cy="0"/>
          </a:xfrm>
          <a:prstGeom prst="line">
            <a:avLst/>
          </a:prstGeom>
          <a:noFill/>
          <a:ln w="19050">
            <a:solidFill>
              <a:srgbClr val="B8E0CD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solidFill>
                  <a:srgbClr val="213F01"/>
                </a:solidFill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2" name="图片 1" descr="upload_3144889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325" y="1687586"/>
            <a:ext cx="2839566" cy="2316488"/>
          </a:xfrm>
          <a:prstGeom prst="rect">
            <a:avLst/>
          </a:prstGeom>
        </p:spPr>
      </p:pic>
      <p:sp>
        <p:nvSpPr>
          <p:cNvPr id="3" name="Line 17"/>
          <p:cNvSpPr>
            <a:spLocks noChangeShapeType="1"/>
          </p:cNvSpPr>
          <p:nvPr/>
        </p:nvSpPr>
        <p:spPr bwMode="auto">
          <a:xfrm>
            <a:off x="4250255" y="4121885"/>
            <a:ext cx="3313414" cy="0"/>
          </a:xfrm>
          <a:prstGeom prst="line">
            <a:avLst/>
          </a:prstGeom>
          <a:noFill/>
          <a:ln w="19050">
            <a:solidFill>
              <a:srgbClr val="B8E0CD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solidFill>
                  <a:srgbClr val="213F01"/>
                </a:solidFill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5" name="图片 4" descr="upload_3144889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9874" y="1675098"/>
            <a:ext cx="2839566" cy="2316488"/>
          </a:xfrm>
          <a:prstGeom prst="rect">
            <a:avLst/>
          </a:prstGeom>
        </p:spPr>
      </p:pic>
      <p:sp>
        <p:nvSpPr>
          <p:cNvPr id="6" name="Line 17"/>
          <p:cNvSpPr>
            <a:spLocks noChangeShapeType="1"/>
          </p:cNvSpPr>
          <p:nvPr/>
        </p:nvSpPr>
        <p:spPr bwMode="auto">
          <a:xfrm>
            <a:off x="7840033" y="4146794"/>
            <a:ext cx="3313414" cy="0"/>
          </a:xfrm>
          <a:prstGeom prst="line">
            <a:avLst/>
          </a:prstGeom>
          <a:noFill/>
          <a:ln w="19050">
            <a:solidFill>
              <a:srgbClr val="B8E0CD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solidFill>
                  <a:srgbClr val="213F01"/>
                </a:solidFill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9" name="图片 8" descr="upload_3144889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9652" y="1700007"/>
            <a:ext cx="2839566" cy="2316488"/>
          </a:xfrm>
          <a:prstGeom prst="rect">
            <a:avLst/>
          </a:prstGeom>
        </p:spPr>
      </p:pic>
      <p:pic>
        <p:nvPicPr>
          <p:cNvPr id="10" name="图片 9" descr="upload_39777207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8251" y="1762274"/>
            <a:ext cx="2839566" cy="2229308"/>
          </a:xfrm>
          <a:prstGeom prst="rect">
            <a:avLst/>
          </a:prstGeom>
        </p:spPr>
      </p:pic>
      <p:pic>
        <p:nvPicPr>
          <p:cNvPr id="11" name="图片 10" descr="upload_37570867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0162" y="1868135"/>
            <a:ext cx="3026379" cy="2179491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485715" y="4284257"/>
            <a:ext cx="3424915" cy="9714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b="0" u="none">
                <a:solidFill>
                  <a:srgbClr val="808080"/>
                </a:solidFill>
                <a:latin typeface="Arial" panose="020B0604020202020204" pitchFamily="34" charset="0"/>
                <a:ea typeface="微软雅黑" charset="0"/>
                <a:cs typeface="宋体" charset="0"/>
              </a:rPr>
              <a:t>谭爷爷：</a:t>
            </a:r>
          </a:p>
          <a:p>
            <a:pPr algn="ctr"/>
            <a:r>
              <a:rPr lang="zh-CN" b="0" u="none">
                <a:solidFill>
                  <a:srgbClr val="808080"/>
                </a:solidFill>
                <a:latin typeface="Arial" panose="020B0604020202020204" pitchFamily="34" charset="0"/>
                <a:ea typeface="微软雅黑" charset="0"/>
                <a:cs typeface="宋体" charset="0"/>
              </a:rPr>
              <a:t>干部退休。平时喜欢</a:t>
            </a:r>
            <a:r>
              <a:rPr lang="zh-CN" altLang="en-US" b="0" u="none">
                <a:solidFill>
                  <a:srgbClr val="808080"/>
                </a:solidFill>
                <a:latin typeface="Arial" panose="020B0604020202020204" pitchFamily="34" charset="0"/>
                <a:ea typeface="微软雅黑" charset="0"/>
                <a:cs typeface="宋体" charset="0"/>
              </a:rPr>
              <a:t>下象棋</a:t>
            </a:r>
            <a:r>
              <a:rPr lang="zh-CN" b="0" u="none">
                <a:solidFill>
                  <a:srgbClr val="808080"/>
                </a:solidFill>
                <a:latin typeface="Arial" panose="020B0604020202020204" pitchFamily="34" charset="0"/>
                <a:ea typeface="微软雅黑" charset="0"/>
                <a:cs typeface="宋体" charset="0"/>
              </a:rPr>
              <a:t>和朋友分享生活的快乐。</a:t>
            </a:r>
            <a:endParaRPr lang="zh-CN" altLang="en-US" dirty="0">
              <a:solidFill>
                <a:srgbClr val="80808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187081" y="4274260"/>
            <a:ext cx="3424915" cy="9714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b="0" u="none">
                <a:solidFill>
                  <a:srgbClr val="808080"/>
                </a:solidFill>
                <a:latin typeface="Arial" panose="020B0604020202020204" pitchFamily="34" charset="0"/>
                <a:ea typeface="微软雅黑" charset="0"/>
                <a:cs typeface="宋体" charset="0"/>
              </a:rPr>
              <a:t>陈婆婆：</a:t>
            </a:r>
          </a:p>
          <a:p>
            <a:pPr algn="ctr"/>
            <a:r>
              <a:rPr lang="zh-CN" b="0" u="none">
                <a:solidFill>
                  <a:srgbClr val="808080"/>
                </a:solidFill>
                <a:latin typeface="Arial" panose="020B0604020202020204" pitchFamily="34" charset="0"/>
                <a:ea typeface="微软雅黑" charset="0"/>
                <a:cs typeface="宋体" charset="0"/>
              </a:rPr>
              <a:t>工人退休。喜欢发朋友圈和老姐妹聊八卦，看新闻资讯。</a:t>
            </a:r>
            <a:endParaRPr lang="zh-CN" altLang="en-US" dirty="0">
              <a:solidFill>
                <a:srgbClr val="80808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788813" y="4264263"/>
            <a:ext cx="3424915" cy="9714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b="0" u="none">
                <a:solidFill>
                  <a:srgbClr val="808080"/>
                </a:solidFill>
                <a:latin typeface="Arial" panose="020B0604020202020204" pitchFamily="34" charset="0"/>
                <a:ea typeface="微软雅黑" charset="0"/>
                <a:cs typeface="宋体" charset="0"/>
              </a:rPr>
              <a:t>贺奶奶：</a:t>
            </a:r>
          </a:p>
          <a:p>
            <a:pPr algn="ctr"/>
            <a:r>
              <a:rPr lang="zh-CN" b="0" u="none">
                <a:solidFill>
                  <a:srgbClr val="808080"/>
                </a:solidFill>
                <a:latin typeface="Arial" panose="020B0604020202020204" pitchFamily="34" charset="0"/>
                <a:ea typeface="微软雅黑" charset="0"/>
                <a:cs typeface="宋体" charset="0"/>
              </a:rPr>
              <a:t>传统农村家庭主妇。会经常上网发一些做菜视频与网友互动。</a:t>
            </a:r>
            <a:endParaRPr lang="zh-CN" altLang="en-US" dirty="0">
              <a:solidFill>
                <a:srgbClr val="80808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2412" t="2646" r="1880" b="2340"/>
          <a:stretch>
            <a:fillRect/>
          </a:stretch>
        </p:blipFill>
        <p:spPr>
          <a:xfrm>
            <a:off x="6227" y="6227"/>
            <a:ext cx="12192000" cy="6855060"/>
          </a:xfrm>
          <a:prstGeom prst="rect">
            <a:avLst/>
          </a:prstGeom>
        </p:spPr>
      </p:pic>
      <p:pic>
        <p:nvPicPr>
          <p:cNvPr id="7" name="图片 6" descr="upload_3292847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610" y="1071064"/>
            <a:ext cx="4383891" cy="2353851"/>
          </a:xfrm>
          <a:prstGeom prst="rect">
            <a:avLst/>
          </a:prstGeom>
        </p:spPr>
      </p:pic>
      <p:pic>
        <p:nvPicPr>
          <p:cNvPr id="8" name="图片 7" descr="upload_22282295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8803" y="2185718"/>
            <a:ext cx="4894515" cy="1232969"/>
          </a:xfrm>
          <a:prstGeom prst="rect">
            <a:avLst/>
          </a:prstGeom>
        </p:spPr>
      </p:pic>
      <p:pic>
        <p:nvPicPr>
          <p:cNvPr id="9" name="图片 8" descr="upload_53693738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5213" y="1071064"/>
            <a:ext cx="4944332" cy="1033702"/>
          </a:xfrm>
          <a:prstGeom prst="rect">
            <a:avLst/>
          </a:prstGeom>
        </p:spPr>
      </p:pic>
      <p:sp>
        <p:nvSpPr>
          <p:cNvPr id="10" name="圆角矩形 4"/>
          <p:cNvSpPr/>
          <p:nvPr/>
        </p:nvSpPr>
        <p:spPr>
          <a:xfrm>
            <a:off x="391941" y="342885"/>
            <a:ext cx="2156540" cy="432530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选择竞品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图片 1" descr="upload_65168997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04403" y="3636637"/>
            <a:ext cx="3848359" cy="290183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2412" t="2646" r="1880" b="2340"/>
          <a:stretch>
            <a:fillRect/>
          </a:stretch>
        </p:blipFill>
        <p:spPr>
          <a:xfrm>
            <a:off x="6227" y="6227"/>
            <a:ext cx="12192000" cy="6855060"/>
          </a:xfrm>
          <a:prstGeom prst="rect">
            <a:avLst/>
          </a:prstGeom>
        </p:spPr>
      </p:pic>
      <p:pic>
        <p:nvPicPr>
          <p:cNvPr id="3" name="图片 2" descr="upload_9085841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258" y="1108427"/>
            <a:ext cx="11109179" cy="2802203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1083519" y="4334074"/>
            <a:ext cx="4271803" cy="9714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sz="1600" b="0" u="none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  <a:cs typeface="+mn-cs"/>
              </a:rPr>
              <a:t>从上表可以得出，百度贴吧的搜索占比中，有2%不到的用户年龄大于50周岁，由此可得变度贴吧对我们产品的威胁度不大。</a:t>
            </a:r>
            <a:endParaRPr lang="zh-CN" altLang="en-US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590748" y="4348986"/>
            <a:ext cx="4271803" cy="9714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sz="1600" b="0" u="none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  <a:cs typeface="+mn-cs"/>
              </a:rPr>
              <a:t>而今日头条属于新闻资讯类App，广受老人用户们的喜爱，我们可以参照今日头条的功能与运营模式，来抓住我们的用户群体。（图表数据来源于百度指数</a:t>
            </a:r>
            <a:r>
              <a:rPr lang="zh-CN" sz="1800" b="0" u="none">
                <a:solidFill>
                  <a:srgbClr val="000000"/>
                </a:solidFill>
                <a:latin typeface="Arial" panose="020B0604020202020204" pitchFamily="34" charset="0"/>
                <a:ea typeface="微软雅黑" charset="0"/>
                <a:cs typeface="+mn-cs"/>
              </a:rPr>
              <a:t>）</a:t>
            </a:r>
            <a:endParaRPr lang="zh-CN" altLang="en-US" dirty="0">
              <a:solidFill>
                <a:srgbClr val="80808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6227" y="6227"/>
            <a:ext cx="12192000" cy="6859478"/>
          </a:xfrm>
          <a:prstGeom prst="rect">
            <a:avLst/>
          </a:prstGeom>
        </p:spPr>
      </p:pic>
      <p:sp>
        <p:nvSpPr>
          <p:cNvPr id="33" name="圆角矩形 4"/>
          <p:cNvSpPr/>
          <p:nvPr/>
        </p:nvSpPr>
        <p:spPr>
          <a:xfrm>
            <a:off x="4794881" y="2416122"/>
            <a:ext cx="2590481" cy="523078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Part  06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258293" y="3100917"/>
            <a:ext cx="3675415" cy="90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20000"/>
              </a:lnSpc>
              <a:defRPr/>
            </a:pPr>
            <a:r>
              <a:rPr kumimoji="1"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  <a:cs typeface="+mn-ea"/>
                <a:sym typeface="+mn-lt"/>
              </a:rPr>
              <a:t>产品定位</a:t>
            </a:r>
            <a:endParaRPr kumimoji="1" lang="en-US" altLang="ko-KR" sz="44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0" y="0"/>
            <a:ext cx="12192000" cy="685947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31913" y="208722"/>
            <a:ext cx="11728174" cy="64405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圆角矩形 4"/>
          <p:cNvSpPr/>
          <p:nvPr/>
        </p:nvSpPr>
        <p:spPr>
          <a:xfrm>
            <a:off x="391941" y="342885"/>
            <a:ext cx="2156540" cy="432530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产品定位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834434" y="1320149"/>
            <a:ext cx="9552399" cy="3449823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</a:pPr>
            <a:r>
              <a:rPr lang="zh-CN" sz="1600" b="1" u="none">
                <a:ea typeface="微软雅黑" charset="0"/>
                <a:cs typeface="宋体" charset="0"/>
              </a:rPr>
              <a:t>广场圈的目标人群定位为了老年人群</a:t>
            </a:r>
            <a:r>
              <a:rPr lang="zh-CN" sz="1600" b="0" u="none">
                <a:ea typeface="微软雅黑" charset="0"/>
                <a:cs typeface="宋体" charset="0"/>
              </a:rPr>
              <a:t>。</a:t>
            </a:r>
            <a:r>
              <a:rPr lang="zh-CN" sz="1600" b="0" u="none">
                <a:solidFill>
                  <a:srgbClr val="808080"/>
                </a:solidFill>
                <a:ea typeface="微软雅黑" charset="0"/>
                <a:cs typeface="宋体" charset="0"/>
              </a:rPr>
              <a:t>虽然目标人群大多对新事物排斥性强，但从长远来看，随着经济的发展，出门旅游和使用智能手机更加普遍，以及我国出生每年都在下降，使得老年人群有精力和有时间忙于自己的生活。广场圈的本质是老年人群的一款社区</a:t>
            </a:r>
            <a:r>
              <a:rPr lang="en-US" sz="1600" b="0" u="none">
                <a:solidFill>
                  <a:srgbClr val="808080"/>
                </a:solidFill>
                <a:latin typeface="宋体" charset="0"/>
                <a:ea typeface="微软雅黑" charset="0"/>
              </a:rPr>
              <a:t>APP</a:t>
            </a:r>
            <a:r>
              <a:rPr lang="zh-CN" sz="1600" b="0" u="none">
                <a:solidFill>
                  <a:srgbClr val="808080"/>
                </a:solidFill>
                <a:ea typeface="微软雅黑" charset="0"/>
                <a:cs typeface="宋体" charset="0"/>
              </a:rPr>
              <a:t>，所以广场圈着重点群体互动，在群体传播中去难题是满足个人需要的重要手段，社会自我是一个通过与其他人的关系而得到实现的自我，只有得到其他人的肯定</a:t>
            </a:r>
            <a:r>
              <a:rPr lang="en-US" sz="1600" b="0" u="none">
                <a:solidFill>
                  <a:srgbClr val="808080"/>
                </a:solidFill>
                <a:latin typeface="宋体" charset="0"/>
                <a:ea typeface="微软雅黑" charset="0"/>
              </a:rPr>
              <a:t>/</a:t>
            </a:r>
            <a:r>
              <a:rPr lang="zh-CN" sz="1600" b="0" u="none">
                <a:solidFill>
                  <a:srgbClr val="808080"/>
                </a:solidFill>
                <a:ea typeface="微软雅黑" charset="0"/>
                <a:cs typeface="宋体" charset="0"/>
              </a:rPr>
              <a:t>承认，才能具有我们所希望它具有的价值。为用户提供了一个可以围绕任何话题建立一个圈子（社区）、并在社区内发布内容和形成互动的平台。</a:t>
            </a:r>
            <a:endParaRPr lang="en-US" sz="1600" b="0" u="none">
              <a:solidFill>
                <a:srgbClr val="808080"/>
              </a:solidFill>
              <a:latin typeface="宋体" charset="0"/>
              <a:ea typeface="微软雅黑" charset="0"/>
              <a:cs typeface="宋体" charset="0"/>
            </a:endParaRPr>
          </a:p>
          <a:p>
            <a:pPr>
              <a:lnSpc>
                <a:spcPct val="150000"/>
              </a:lnSpc>
            </a:pPr>
            <a:r>
              <a:rPr lang="en-US" sz="1600" b="0" u="none">
                <a:solidFill>
                  <a:srgbClr val="808080"/>
                </a:solidFill>
                <a:latin typeface="宋体" charset="0"/>
                <a:ea typeface="微软雅黑" charset="0"/>
                <a:cs typeface="宋体" charset="0"/>
              </a:rPr>
              <a:t> </a:t>
            </a:r>
            <a:endParaRPr lang="zh-CN" sz="1600" b="0" u="none">
              <a:solidFill>
                <a:srgbClr val="808080"/>
              </a:solidFill>
              <a:ea typeface="微软雅黑" charset="0"/>
              <a:cs typeface="宋体" charset="0"/>
            </a:endParaRPr>
          </a:p>
          <a:p>
            <a:pPr>
              <a:lnSpc>
                <a:spcPct val="150000"/>
              </a:lnSpc>
            </a:pPr>
            <a:r>
              <a:rPr lang="zh-CN" sz="1600" b="0" u="none">
                <a:solidFill>
                  <a:srgbClr val="808080"/>
                </a:solidFill>
                <a:ea typeface="微软雅黑" charset="0"/>
                <a:cs typeface="宋体" charset="0"/>
              </a:rPr>
              <a:t>广场圈每个圈子就属于一个群体，这个群体能够满足社交的基本需求，在同一个圈子的人很容易找到相同爱好者，通过彼此不断熟悉的发帖回复进行互动，满足了用户自我实现的需求。</a:t>
            </a:r>
            <a:endParaRPr lang="en-US" sz="1600" b="0" u="none">
              <a:solidFill>
                <a:srgbClr val="808080"/>
              </a:solidFill>
              <a:latin typeface="宋体" charset="0"/>
              <a:ea typeface="微软雅黑" charset="0"/>
              <a:cs typeface="宋体" charset="0"/>
            </a:endParaRPr>
          </a:p>
          <a:p>
            <a:pPr>
              <a:lnSpc>
                <a:spcPct val="150000"/>
              </a:lnSpc>
            </a:pPr>
            <a:r>
              <a:rPr lang="en-US" sz="1600" b="0" u="none">
                <a:solidFill>
                  <a:srgbClr val="808080"/>
                </a:solidFill>
                <a:latin typeface="宋体" charset="0"/>
                <a:ea typeface="微软雅黑" charset="0"/>
                <a:cs typeface="宋体" charset="0"/>
              </a:rPr>
              <a:t> </a:t>
            </a:r>
            <a:endParaRPr lang="zh-CN" sz="1600" b="0" u="none">
              <a:solidFill>
                <a:srgbClr val="808080"/>
              </a:solidFill>
              <a:ea typeface="微软雅黑" charset="0"/>
              <a:cs typeface="宋体" charset="0"/>
            </a:endParaRPr>
          </a:p>
          <a:p>
            <a:endParaRPr lang="en-US" altLang="zh-CN" sz="700" b="0" u="none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charset="0"/>
              <a:ea typeface="微软雅黑" charset="0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0" y="0"/>
            <a:ext cx="12192000" cy="685947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31913" y="208722"/>
            <a:ext cx="11728174" cy="64405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3"/>
          <a:srcRect l="2412" t="2646" r="1880" b="2340"/>
          <a:stretch>
            <a:fillRect/>
          </a:stretch>
        </p:blipFill>
        <p:spPr>
          <a:xfrm>
            <a:off x="1340459" y="3876110"/>
            <a:ext cx="1529483" cy="152995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3"/>
          <a:srcRect l="2412" t="2646" r="1880" b="2340"/>
          <a:stretch>
            <a:fillRect/>
          </a:stretch>
        </p:blipFill>
        <p:spPr>
          <a:xfrm>
            <a:off x="1353922" y="1523858"/>
            <a:ext cx="1529483" cy="1529955"/>
          </a:xfrm>
          <a:prstGeom prst="rect">
            <a:avLst/>
          </a:prstGeom>
        </p:spPr>
      </p:pic>
      <p:sp>
        <p:nvSpPr>
          <p:cNvPr id="8" name="圆角矩形 4"/>
          <p:cNvSpPr/>
          <p:nvPr/>
        </p:nvSpPr>
        <p:spPr>
          <a:xfrm>
            <a:off x="391941" y="342885"/>
            <a:ext cx="2156540" cy="432530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产品定位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TextBox 72" descr="e7d195523061f1c0deeec63e560781cfd59afb0ea006f2a87ABB68BF51EA6619813959095094C18C62A12F549504892A4AAA8C1554C6663626E05CA27F281A14E6983772AFC3FB97135759321DEA3D705820548C6D5B558C0521F46394056E5E035604ECCCC00DD78A9AA804791388603F96FBF43657DF4FEF4AB50DB393992D580251FD0C6390BB9C5839827A14A338"/>
          <p:cNvSpPr txBox="1"/>
          <p:nvPr/>
        </p:nvSpPr>
        <p:spPr>
          <a:xfrm>
            <a:off x="3265714" y="1183821"/>
            <a:ext cx="7130143" cy="507546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ts val="2000"/>
              </a:lnSpc>
            </a:pPr>
            <a:r>
              <a:rPr lang="zh-CN" sz="1600" b="1" u="none">
                <a:ea typeface="微软雅黑" charset="0"/>
                <a:cs typeface="宋体" charset="0"/>
              </a:rPr>
              <a:t>广场圈解决主要需求：</a:t>
            </a:r>
            <a:endParaRPr lang="en-US" sz="1600" b="1" u="none">
              <a:latin typeface="宋体" charset="0"/>
              <a:ea typeface="微软雅黑" charset="0"/>
            </a:endParaRPr>
          </a:p>
          <a:p>
            <a:pPr>
              <a:lnSpc>
                <a:spcPts val="2000"/>
              </a:lnSpc>
            </a:pPr>
            <a:r>
              <a:rPr lang="en-US" altLang="zh-CN" sz="1600" b="0" u="none">
                <a:solidFill>
                  <a:srgbClr val="808080"/>
                </a:solidFill>
                <a:latin typeface="宋体" charset="0"/>
                <a:ea typeface="微软雅黑" charset="0"/>
              </a:rPr>
              <a:t>1.</a:t>
            </a:r>
            <a:r>
              <a:rPr lang="zh-CN" altLang="en-US" sz="1600" b="0" u="none">
                <a:solidFill>
                  <a:srgbClr val="808080"/>
                </a:solidFill>
                <a:latin typeface="宋体" charset="0"/>
                <a:ea typeface="微软雅黑" charset="0"/>
              </a:rPr>
              <a:t>促进邻里间相互认识、相互帮助。丰富枯燥无聊的生活。</a:t>
            </a:r>
          </a:p>
          <a:p>
            <a:pPr>
              <a:lnSpc>
                <a:spcPts val="2000"/>
              </a:lnSpc>
            </a:pPr>
            <a:r>
              <a:rPr lang="en-US" altLang="zh-CN" sz="1600">
                <a:solidFill>
                  <a:srgbClr val="808080"/>
                </a:solidFill>
                <a:latin typeface="宋体" charset="0"/>
                <a:ea typeface="微软雅黑" charset="0"/>
              </a:rPr>
              <a:t>2.</a:t>
            </a:r>
            <a:r>
              <a:rPr lang="zh-CN" altLang="en-US" sz="1600">
                <a:solidFill>
                  <a:srgbClr val="808080"/>
                </a:solidFill>
                <a:latin typeface="宋体" charset="0"/>
                <a:ea typeface="微软雅黑" charset="0"/>
              </a:rPr>
              <a:t>心愿圈抓住老年人有大量空余时间，通过心愿帖，实现经济收益、丰富线下生活</a:t>
            </a:r>
            <a:endParaRPr lang="en-US" sz="1600" b="0" u="none">
              <a:solidFill>
                <a:srgbClr val="808080"/>
              </a:solidFill>
              <a:latin typeface="宋体" charset="0"/>
              <a:ea typeface="微软雅黑" charset="0"/>
            </a:endParaRPr>
          </a:p>
          <a:p>
            <a:pPr>
              <a:lnSpc>
                <a:spcPts val="2000"/>
              </a:lnSpc>
            </a:pPr>
            <a:r>
              <a:rPr lang="en-US" altLang="zh-CN" sz="1600">
                <a:solidFill>
                  <a:srgbClr val="808080"/>
                </a:solidFill>
                <a:latin typeface="宋体" charset="0"/>
                <a:ea typeface="微软雅黑" charset="0"/>
              </a:rPr>
              <a:t>3</a:t>
            </a:r>
            <a:r>
              <a:rPr lang="en-US" sz="1600" b="0" u="none">
                <a:solidFill>
                  <a:srgbClr val="808080"/>
                </a:solidFill>
                <a:latin typeface="宋体" charset="0"/>
                <a:ea typeface="微软雅黑" charset="0"/>
              </a:rPr>
              <a:t>. </a:t>
            </a:r>
            <a:r>
              <a:rPr lang="zh-CN" altLang="en-US" sz="1600" b="0" u="none">
                <a:solidFill>
                  <a:srgbClr val="808080"/>
                </a:solidFill>
                <a:latin typeface="宋体" charset="0"/>
                <a:ea typeface="微软雅黑" charset="0"/>
              </a:rPr>
              <a:t>通过加入广场圈，</a:t>
            </a:r>
            <a:r>
              <a:rPr lang="zh-CN" sz="1600" b="0" u="none">
                <a:solidFill>
                  <a:srgbClr val="808080"/>
                </a:solidFill>
                <a:ea typeface="微软雅黑" charset="0"/>
                <a:cs typeface="宋体" charset="0"/>
              </a:rPr>
              <a:t>与其他人建立联系，成为某些群体的一部分，</a:t>
            </a:r>
            <a:r>
              <a:rPr lang="zh-CN" altLang="en-US" sz="1600" b="0" u="none">
                <a:solidFill>
                  <a:srgbClr val="808080"/>
                </a:solidFill>
                <a:ea typeface="微软雅黑" charset="0"/>
                <a:cs typeface="宋体" charset="0"/>
              </a:rPr>
              <a:t>形成团体的归宿感</a:t>
            </a:r>
            <a:endParaRPr lang="en-US" sz="1600" b="0" u="none">
              <a:solidFill>
                <a:srgbClr val="808080"/>
              </a:solidFill>
              <a:latin typeface="宋体" charset="0"/>
              <a:ea typeface="微软雅黑" charset="0"/>
            </a:endParaRPr>
          </a:p>
          <a:p>
            <a:pPr>
              <a:lnSpc>
                <a:spcPts val="2000"/>
              </a:lnSpc>
            </a:pPr>
            <a:r>
              <a:rPr lang="en-US" altLang="zh-CN" sz="1600">
                <a:solidFill>
                  <a:srgbClr val="808080"/>
                </a:solidFill>
                <a:latin typeface="宋体" charset="0"/>
                <a:ea typeface="微软雅黑" charset="0"/>
              </a:rPr>
              <a:t>4</a:t>
            </a:r>
            <a:r>
              <a:rPr lang="en-US" sz="1600" b="0" u="none">
                <a:solidFill>
                  <a:srgbClr val="808080"/>
                </a:solidFill>
                <a:latin typeface="宋体" charset="0"/>
                <a:ea typeface="微软雅黑" charset="0"/>
              </a:rPr>
              <a:t>. </a:t>
            </a:r>
            <a:r>
              <a:rPr lang="zh-CN" sz="1600" b="0" u="none">
                <a:solidFill>
                  <a:srgbClr val="808080"/>
                </a:solidFill>
                <a:ea typeface="微软雅黑" charset="0"/>
                <a:cs typeface="宋体" charset="0"/>
              </a:rPr>
              <a:t>分享内容的需求：与群体分享事件、观点、信息</a:t>
            </a:r>
            <a:r>
              <a:rPr lang="zh-CN" altLang="en-US" sz="1600" b="0" u="none">
                <a:solidFill>
                  <a:srgbClr val="808080"/>
                </a:solidFill>
                <a:ea typeface="微软雅黑" charset="0"/>
                <a:cs typeface="宋体" charset="0"/>
              </a:rPr>
              <a:t>。</a:t>
            </a:r>
            <a:endParaRPr lang="zh-CN" sz="1200" b="0" u="none">
              <a:ea typeface="微软雅黑" charset="0"/>
              <a:cs typeface="宋体" charset="0"/>
            </a:endParaRPr>
          </a:p>
          <a:p>
            <a:pPr>
              <a:lnSpc>
                <a:spcPts val="2000"/>
              </a:lnSpc>
            </a:pPr>
            <a:endParaRPr lang="zh-CN" sz="1200" b="0" u="none">
              <a:ea typeface="微软雅黑" charset="0"/>
              <a:cs typeface="宋体" charset="0"/>
            </a:endParaRPr>
          </a:p>
          <a:p>
            <a:pPr>
              <a:lnSpc>
                <a:spcPts val="2000"/>
              </a:lnSpc>
            </a:pPr>
            <a:endParaRPr lang="en-US" sz="1600" b="0" u="none">
              <a:solidFill>
                <a:srgbClr val="808080"/>
              </a:solidFill>
              <a:latin typeface="宋体" charset="0"/>
              <a:ea typeface="微软雅黑" charset="0"/>
              <a:cs typeface="宋体" charset="0"/>
            </a:endParaRPr>
          </a:p>
          <a:p>
            <a:pPr>
              <a:lnSpc>
                <a:spcPts val="2000"/>
              </a:lnSpc>
            </a:pPr>
            <a:r>
              <a:rPr lang="en-US" sz="1600" b="0" u="none">
                <a:solidFill>
                  <a:srgbClr val="808080"/>
                </a:solidFill>
                <a:latin typeface="宋体" charset="0"/>
                <a:ea typeface="微软雅黑" charset="0"/>
                <a:cs typeface="宋体" charset="0"/>
              </a:rPr>
              <a:t> </a:t>
            </a:r>
            <a:endParaRPr lang="zh-CN" sz="1600" b="1" u="none">
              <a:solidFill>
                <a:srgbClr val="808080"/>
              </a:solidFill>
              <a:ea typeface="微软雅黑" charset="0"/>
              <a:cs typeface="宋体" charset="0"/>
            </a:endParaRPr>
          </a:p>
          <a:p>
            <a:pPr>
              <a:lnSpc>
                <a:spcPts val="2000"/>
              </a:lnSpc>
            </a:pPr>
            <a:r>
              <a:rPr lang="zh-CN" sz="1600" b="1" u="none">
                <a:solidFill>
                  <a:srgbClr val="000000"/>
                </a:solidFill>
                <a:ea typeface="微软雅黑" charset="0"/>
                <a:cs typeface="宋体" charset="0"/>
              </a:rPr>
              <a:t>衍生产品</a:t>
            </a:r>
          </a:p>
          <a:p>
            <a:pPr>
              <a:lnSpc>
                <a:spcPts val="2000"/>
              </a:lnSpc>
            </a:pPr>
            <a:r>
              <a:rPr lang="zh-CN" sz="1600" b="0" u="none">
                <a:solidFill>
                  <a:srgbClr val="808080"/>
                </a:solidFill>
                <a:ea typeface="微软雅黑" charset="0"/>
                <a:cs typeface="宋体" charset="0"/>
              </a:rPr>
              <a:t>老年人关注的养生类产品，新闻咨询、我们将其选为我们产品</a:t>
            </a:r>
            <a:r>
              <a:rPr lang="en-US" sz="1600" b="0" u="none">
                <a:solidFill>
                  <a:srgbClr val="808080"/>
                </a:solidFill>
                <a:latin typeface="宋体" charset="0"/>
                <a:ea typeface="微软雅黑" charset="0"/>
              </a:rPr>
              <a:t>“</a:t>
            </a:r>
            <a:r>
              <a:rPr lang="zh-CN" sz="1600" b="0" u="none">
                <a:solidFill>
                  <a:srgbClr val="808080"/>
                </a:solidFill>
                <a:ea typeface="微软雅黑" charset="0"/>
                <a:cs typeface="宋体" charset="0"/>
              </a:rPr>
              <a:t>咨询</a:t>
            </a:r>
            <a:r>
              <a:rPr lang="en-US" sz="1600" b="0" u="none">
                <a:solidFill>
                  <a:srgbClr val="808080"/>
                </a:solidFill>
                <a:latin typeface="宋体" charset="0"/>
                <a:ea typeface="微软雅黑" charset="0"/>
              </a:rPr>
              <a:t>”</a:t>
            </a:r>
            <a:r>
              <a:rPr lang="zh-CN" sz="1600" b="0" u="none">
                <a:solidFill>
                  <a:srgbClr val="808080"/>
                </a:solidFill>
                <a:ea typeface="微软雅黑" charset="0"/>
                <a:cs typeface="宋体" charset="0"/>
              </a:rPr>
              <a:t>板块的重点。</a:t>
            </a:r>
          </a:p>
          <a:p>
            <a:pPr>
              <a:lnSpc>
                <a:spcPts val="2000"/>
              </a:lnSpc>
            </a:pPr>
            <a:r>
              <a:rPr lang="zh-CN" sz="1600" b="0" u="none">
                <a:solidFill>
                  <a:srgbClr val="808080"/>
                </a:solidFill>
                <a:ea typeface="微软雅黑" charset="0"/>
                <a:cs typeface="宋体" charset="0"/>
              </a:rPr>
              <a:t>针对娱乐社交板块，</a:t>
            </a:r>
            <a:r>
              <a:rPr lang="zh-CN" altLang="en-US" sz="1600" b="0" u="none">
                <a:solidFill>
                  <a:srgbClr val="808080"/>
                </a:solidFill>
                <a:ea typeface="微软雅黑" charset="0"/>
                <a:cs typeface="宋体" charset="0"/>
              </a:rPr>
              <a:t>定位用户常驻地区，</a:t>
            </a:r>
            <a:r>
              <a:rPr lang="zh-CN" sz="1600" b="0" u="none">
                <a:solidFill>
                  <a:srgbClr val="808080"/>
                </a:solidFill>
                <a:ea typeface="微软雅黑" charset="0"/>
                <a:cs typeface="宋体" charset="0"/>
              </a:rPr>
              <a:t>我们以</a:t>
            </a:r>
            <a:r>
              <a:rPr lang="zh-CN" altLang="en-US" sz="1600" b="0" u="none">
                <a:solidFill>
                  <a:srgbClr val="808080"/>
                </a:solidFill>
                <a:ea typeface="微软雅黑" charset="0"/>
                <a:cs typeface="宋体" charset="0"/>
              </a:rPr>
              <a:t>近距离小区</a:t>
            </a:r>
            <a:r>
              <a:rPr lang="zh-CN" sz="1600" b="0" u="none">
                <a:solidFill>
                  <a:srgbClr val="808080"/>
                </a:solidFill>
                <a:ea typeface="微软雅黑" charset="0"/>
                <a:cs typeface="宋体" charset="0"/>
              </a:rPr>
              <a:t>、兴趣圈等小集体为单位，以分享生活、社区互动为产品的</a:t>
            </a:r>
            <a:r>
              <a:rPr lang="en-US" sz="1600" b="0" u="none">
                <a:solidFill>
                  <a:srgbClr val="808080"/>
                </a:solidFill>
                <a:latin typeface="宋体" charset="0"/>
                <a:ea typeface="微软雅黑" charset="0"/>
              </a:rPr>
              <a:t>“</a:t>
            </a:r>
            <a:r>
              <a:rPr lang="zh-CN" sz="1600" b="0" u="none">
                <a:solidFill>
                  <a:srgbClr val="808080"/>
                </a:solidFill>
                <a:ea typeface="微软雅黑" charset="0"/>
                <a:cs typeface="宋体" charset="0"/>
              </a:rPr>
              <a:t>社交</a:t>
            </a:r>
            <a:r>
              <a:rPr lang="en-US" sz="1600" b="0" u="none">
                <a:solidFill>
                  <a:srgbClr val="808080"/>
                </a:solidFill>
                <a:latin typeface="宋体" charset="0"/>
                <a:ea typeface="微软雅黑" charset="0"/>
              </a:rPr>
              <a:t>”</a:t>
            </a:r>
            <a:r>
              <a:rPr lang="zh-CN" sz="1600" b="0" u="none">
                <a:solidFill>
                  <a:srgbClr val="808080"/>
                </a:solidFill>
                <a:ea typeface="微软雅黑" charset="0"/>
                <a:cs typeface="宋体" charset="0"/>
              </a:rPr>
              <a:t>切入点</a:t>
            </a:r>
            <a:endParaRPr lang="en-US" sz="1600" b="0" u="none">
              <a:solidFill>
                <a:srgbClr val="808080"/>
              </a:solidFill>
              <a:latin typeface="宋体" charset="0"/>
              <a:ea typeface="微软雅黑" charset="0"/>
              <a:cs typeface="宋体" charset="0"/>
            </a:endParaRPr>
          </a:p>
          <a:p>
            <a:pPr>
              <a:lnSpc>
                <a:spcPts val="2000"/>
              </a:lnSpc>
            </a:pPr>
            <a:r>
              <a:rPr lang="en-US" sz="1200" b="0" u="none">
                <a:latin typeface="宋体" charset="0"/>
                <a:ea typeface="微软雅黑" charset="0"/>
                <a:cs typeface="宋体" charset="0"/>
              </a:rPr>
              <a:t> </a:t>
            </a:r>
            <a:endParaRPr lang="en-US" altLang="zh-CN" sz="700" b="0" u="none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charset="0"/>
              <a:ea typeface="微软雅黑" charset="0"/>
              <a:cs typeface="+mn-ea"/>
              <a:sym typeface="+mn-lt"/>
            </a:endParaRPr>
          </a:p>
        </p:txBody>
      </p:sp>
      <p:sp>
        <p:nvSpPr>
          <p:cNvPr id="13" name="smartphone_149933"/>
          <p:cNvSpPr>
            <a:spLocks noChangeAspect="1"/>
          </p:cNvSpPr>
          <p:nvPr/>
        </p:nvSpPr>
        <p:spPr bwMode="auto">
          <a:xfrm>
            <a:off x="1807195" y="2071295"/>
            <a:ext cx="426524" cy="448479"/>
          </a:xfrm>
          <a:custGeom>
            <a:avLst/>
            <a:gdLst>
              <a:gd name="connsiteX0" fmla="*/ 405082 w 577058"/>
              <a:gd name="connsiteY0" fmla="*/ 515747 h 606761"/>
              <a:gd name="connsiteX1" fmla="*/ 425247 w 577058"/>
              <a:gd name="connsiteY1" fmla="*/ 535851 h 606761"/>
              <a:gd name="connsiteX2" fmla="*/ 405082 w 577058"/>
              <a:gd name="connsiteY2" fmla="*/ 555955 h 606761"/>
              <a:gd name="connsiteX3" fmla="*/ 384917 w 577058"/>
              <a:gd name="connsiteY3" fmla="*/ 535851 h 606761"/>
              <a:gd name="connsiteX4" fmla="*/ 405082 w 577058"/>
              <a:gd name="connsiteY4" fmla="*/ 515747 h 606761"/>
              <a:gd name="connsiteX5" fmla="*/ 404643 w 577058"/>
              <a:gd name="connsiteY5" fmla="*/ 495269 h 606761"/>
              <a:gd name="connsiteX6" fmla="*/ 364388 w 577058"/>
              <a:gd name="connsiteY6" fmla="*/ 536225 h 606761"/>
              <a:gd name="connsiteX7" fmla="*/ 404643 w 577058"/>
              <a:gd name="connsiteY7" fmla="*/ 576423 h 606761"/>
              <a:gd name="connsiteX8" fmla="*/ 445658 w 577058"/>
              <a:gd name="connsiteY8" fmla="*/ 536225 h 606761"/>
              <a:gd name="connsiteX9" fmla="*/ 404643 w 577058"/>
              <a:gd name="connsiteY9" fmla="*/ 495269 h 606761"/>
              <a:gd name="connsiteX10" fmla="*/ 283118 w 577058"/>
              <a:gd name="connsiteY10" fmla="*/ 151690 h 606761"/>
              <a:gd name="connsiteX11" fmla="*/ 161592 w 577058"/>
              <a:gd name="connsiteY11" fmla="*/ 273042 h 606761"/>
              <a:gd name="connsiteX12" fmla="*/ 283118 w 577058"/>
              <a:gd name="connsiteY12" fmla="*/ 394395 h 606761"/>
              <a:gd name="connsiteX13" fmla="*/ 404643 w 577058"/>
              <a:gd name="connsiteY13" fmla="*/ 273042 h 606761"/>
              <a:gd name="connsiteX14" fmla="*/ 283118 w 577058"/>
              <a:gd name="connsiteY14" fmla="*/ 151690 h 606761"/>
              <a:gd name="connsiteX15" fmla="*/ 252736 w 577058"/>
              <a:gd name="connsiteY15" fmla="*/ 81154 h 606761"/>
              <a:gd name="connsiteX16" fmla="*/ 252736 w 577058"/>
              <a:gd name="connsiteY16" fmla="*/ 135004 h 606761"/>
              <a:gd name="connsiteX17" fmla="*/ 283118 w 577058"/>
              <a:gd name="connsiteY17" fmla="*/ 131212 h 606761"/>
              <a:gd name="connsiteX18" fmla="*/ 425151 w 577058"/>
              <a:gd name="connsiteY18" fmla="*/ 273042 h 606761"/>
              <a:gd name="connsiteX19" fmla="*/ 283118 w 577058"/>
              <a:gd name="connsiteY19" fmla="*/ 414873 h 606761"/>
              <a:gd name="connsiteX20" fmla="*/ 252736 w 577058"/>
              <a:gd name="connsiteY20" fmla="*/ 411081 h 606761"/>
              <a:gd name="connsiteX21" fmla="*/ 252736 w 577058"/>
              <a:gd name="connsiteY21" fmla="*/ 464931 h 606761"/>
              <a:gd name="connsiteX22" fmla="*/ 556550 w 577058"/>
              <a:gd name="connsiteY22" fmla="*/ 464931 h 606761"/>
              <a:gd name="connsiteX23" fmla="*/ 556550 w 577058"/>
              <a:gd name="connsiteY23" fmla="*/ 81154 h 606761"/>
              <a:gd name="connsiteX24" fmla="*/ 435025 w 577058"/>
              <a:gd name="connsiteY24" fmla="*/ 30338 h 606761"/>
              <a:gd name="connsiteX25" fmla="*/ 425151 w 577058"/>
              <a:gd name="connsiteY25" fmla="*/ 40198 h 606761"/>
              <a:gd name="connsiteX26" fmla="*/ 435025 w 577058"/>
              <a:gd name="connsiteY26" fmla="*/ 50816 h 606761"/>
              <a:gd name="connsiteX27" fmla="*/ 445658 w 577058"/>
              <a:gd name="connsiteY27" fmla="*/ 50816 h 606761"/>
              <a:gd name="connsiteX28" fmla="*/ 455532 w 577058"/>
              <a:gd name="connsiteY28" fmla="*/ 40198 h 606761"/>
              <a:gd name="connsiteX29" fmla="*/ 445658 w 577058"/>
              <a:gd name="connsiteY29" fmla="*/ 30338 h 606761"/>
              <a:gd name="connsiteX30" fmla="*/ 364388 w 577058"/>
              <a:gd name="connsiteY30" fmla="*/ 30338 h 606761"/>
              <a:gd name="connsiteX31" fmla="*/ 354514 w 577058"/>
              <a:gd name="connsiteY31" fmla="*/ 40198 h 606761"/>
              <a:gd name="connsiteX32" fmla="*/ 364388 w 577058"/>
              <a:gd name="connsiteY32" fmla="*/ 50816 h 606761"/>
              <a:gd name="connsiteX33" fmla="*/ 404643 w 577058"/>
              <a:gd name="connsiteY33" fmla="*/ 50816 h 606761"/>
              <a:gd name="connsiteX34" fmla="*/ 415277 w 577058"/>
              <a:gd name="connsiteY34" fmla="*/ 40198 h 606761"/>
              <a:gd name="connsiteX35" fmla="*/ 404643 w 577058"/>
              <a:gd name="connsiteY35" fmla="*/ 30338 h 606761"/>
              <a:gd name="connsiteX36" fmla="*/ 277041 w 577058"/>
              <a:gd name="connsiteY36" fmla="*/ 0 h 606761"/>
              <a:gd name="connsiteX37" fmla="*/ 532245 w 577058"/>
              <a:gd name="connsiteY37" fmla="*/ 0 h 606761"/>
              <a:gd name="connsiteX38" fmla="*/ 577058 w 577058"/>
              <a:gd name="connsiteY38" fmla="*/ 44749 h 606761"/>
              <a:gd name="connsiteX39" fmla="*/ 577058 w 577058"/>
              <a:gd name="connsiteY39" fmla="*/ 562012 h 606761"/>
              <a:gd name="connsiteX40" fmla="*/ 532245 w 577058"/>
              <a:gd name="connsiteY40" fmla="*/ 606761 h 606761"/>
              <a:gd name="connsiteX41" fmla="*/ 277041 w 577058"/>
              <a:gd name="connsiteY41" fmla="*/ 606761 h 606761"/>
              <a:gd name="connsiteX42" fmla="*/ 232988 w 577058"/>
              <a:gd name="connsiteY42" fmla="*/ 562012 h 606761"/>
              <a:gd name="connsiteX43" fmla="*/ 232988 w 577058"/>
              <a:gd name="connsiteY43" fmla="*/ 405013 h 606761"/>
              <a:gd name="connsiteX44" fmla="*/ 185897 w 577058"/>
              <a:gd name="connsiteY44" fmla="*/ 375433 h 606761"/>
              <a:gd name="connsiteX45" fmla="*/ 16520 w 577058"/>
              <a:gd name="connsiteY45" fmla="*/ 533191 h 606761"/>
              <a:gd name="connsiteX46" fmla="*/ 9685 w 577058"/>
              <a:gd name="connsiteY46" fmla="*/ 536225 h 606761"/>
              <a:gd name="connsiteX47" fmla="*/ 2849 w 577058"/>
              <a:gd name="connsiteY47" fmla="*/ 532433 h 606761"/>
              <a:gd name="connsiteX48" fmla="*/ 2849 w 577058"/>
              <a:gd name="connsiteY48" fmla="*/ 518781 h 606761"/>
              <a:gd name="connsiteX49" fmla="*/ 172225 w 577058"/>
              <a:gd name="connsiteY49" fmla="*/ 360264 h 606761"/>
              <a:gd name="connsiteX50" fmla="*/ 141844 w 577058"/>
              <a:gd name="connsiteY50" fmla="*/ 273042 h 606761"/>
              <a:gd name="connsiteX51" fmla="*/ 232988 w 577058"/>
              <a:gd name="connsiteY51" fmla="*/ 141072 h 606761"/>
              <a:gd name="connsiteX52" fmla="*/ 232988 w 577058"/>
              <a:gd name="connsiteY52" fmla="*/ 44749 h 606761"/>
              <a:gd name="connsiteX53" fmla="*/ 277041 w 577058"/>
              <a:gd name="connsiteY53" fmla="*/ 0 h 606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577058" h="606761">
                <a:moveTo>
                  <a:pt x="405082" y="515747"/>
                </a:moveTo>
                <a:cubicBezTo>
                  <a:pt x="416219" y="515747"/>
                  <a:pt x="425247" y="524748"/>
                  <a:pt x="425247" y="535851"/>
                </a:cubicBezTo>
                <a:cubicBezTo>
                  <a:pt x="425247" y="546954"/>
                  <a:pt x="416219" y="555955"/>
                  <a:pt x="405082" y="555955"/>
                </a:cubicBezTo>
                <a:cubicBezTo>
                  <a:pt x="393945" y="555955"/>
                  <a:pt x="384917" y="546954"/>
                  <a:pt x="384917" y="535851"/>
                </a:cubicBezTo>
                <a:cubicBezTo>
                  <a:pt x="384917" y="524748"/>
                  <a:pt x="393945" y="515747"/>
                  <a:pt x="405082" y="515747"/>
                </a:cubicBezTo>
                <a:close/>
                <a:moveTo>
                  <a:pt x="404643" y="495269"/>
                </a:moveTo>
                <a:cubicBezTo>
                  <a:pt x="382617" y="495269"/>
                  <a:pt x="364388" y="513472"/>
                  <a:pt x="364388" y="536225"/>
                </a:cubicBezTo>
                <a:cubicBezTo>
                  <a:pt x="364388" y="558220"/>
                  <a:pt x="382617" y="576423"/>
                  <a:pt x="404643" y="576423"/>
                </a:cubicBezTo>
                <a:cubicBezTo>
                  <a:pt x="427429" y="576423"/>
                  <a:pt x="445658" y="558220"/>
                  <a:pt x="445658" y="536225"/>
                </a:cubicBezTo>
                <a:cubicBezTo>
                  <a:pt x="445658" y="513472"/>
                  <a:pt x="427429" y="495269"/>
                  <a:pt x="404643" y="495269"/>
                </a:cubicBezTo>
                <a:close/>
                <a:moveTo>
                  <a:pt x="283118" y="151690"/>
                </a:moveTo>
                <a:cubicBezTo>
                  <a:pt x="216278" y="151690"/>
                  <a:pt x="161592" y="206299"/>
                  <a:pt x="161592" y="273042"/>
                </a:cubicBezTo>
                <a:cubicBezTo>
                  <a:pt x="161592" y="339786"/>
                  <a:pt x="216278" y="394395"/>
                  <a:pt x="283118" y="394395"/>
                </a:cubicBezTo>
                <a:cubicBezTo>
                  <a:pt x="350716" y="394395"/>
                  <a:pt x="404643" y="339786"/>
                  <a:pt x="404643" y="273042"/>
                </a:cubicBezTo>
                <a:cubicBezTo>
                  <a:pt x="404643" y="206299"/>
                  <a:pt x="350716" y="151690"/>
                  <a:pt x="283118" y="151690"/>
                </a:cubicBezTo>
                <a:close/>
                <a:moveTo>
                  <a:pt x="252736" y="81154"/>
                </a:moveTo>
                <a:lnTo>
                  <a:pt x="252736" y="135004"/>
                </a:lnTo>
                <a:cubicBezTo>
                  <a:pt x="262610" y="132729"/>
                  <a:pt x="273244" y="131212"/>
                  <a:pt x="283118" y="131212"/>
                </a:cubicBezTo>
                <a:cubicBezTo>
                  <a:pt x="361350" y="131212"/>
                  <a:pt x="425151" y="194922"/>
                  <a:pt x="425151" y="273042"/>
                </a:cubicBezTo>
                <a:cubicBezTo>
                  <a:pt x="425151" y="351163"/>
                  <a:pt x="361350" y="414873"/>
                  <a:pt x="283118" y="414873"/>
                </a:cubicBezTo>
                <a:cubicBezTo>
                  <a:pt x="273244" y="414873"/>
                  <a:pt x="262610" y="413356"/>
                  <a:pt x="252736" y="411081"/>
                </a:cubicBezTo>
                <a:lnTo>
                  <a:pt x="252736" y="464931"/>
                </a:lnTo>
                <a:lnTo>
                  <a:pt x="556550" y="464931"/>
                </a:lnTo>
                <a:lnTo>
                  <a:pt x="556550" y="81154"/>
                </a:lnTo>
                <a:close/>
                <a:moveTo>
                  <a:pt x="435025" y="30338"/>
                </a:moveTo>
                <a:cubicBezTo>
                  <a:pt x="429708" y="30338"/>
                  <a:pt x="425151" y="34889"/>
                  <a:pt x="425151" y="40198"/>
                </a:cubicBezTo>
                <a:cubicBezTo>
                  <a:pt x="425151" y="46266"/>
                  <a:pt x="429708" y="50816"/>
                  <a:pt x="435025" y="50816"/>
                </a:cubicBezTo>
                <a:lnTo>
                  <a:pt x="445658" y="50816"/>
                </a:lnTo>
                <a:cubicBezTo>
                  <a:pt x="450975" y="50816"/>
                  <a:pt x="455532" y="46266"/>
                  <a:pt x="455532" y="40198"/>
                </a:cubicBezTo>
                <a:cubicBezTo>
                  <a:pt x="455532" y="34889"/>
                  <a:pt x="450975" y="30338"/>
                  <a:pt x="445658" y="30338"/>
                </a:cubicBezTo>
                <a:close/>
                <a:moveTo>
                  <a:pt x="364388" y="30338"/>
                </a:moveTo>
                <a:cubicBezTo>
                  <a:pt x="359071" y="30338"/>
                  <a:pt x="354514" y="34889"/>
                  <a:pt x="354514" y="40198"/>
                </a:cubicBezTo>
                <a:cubicBezTo>
                  <a:pt x="354514" y="46266"/>
                  <a:pt x="359071" y="50816"/>
                  <a:pt x="364388" y="50816"/>
                </a:cubicBezTo>
                <a:lnTo>
                  <a:pt x="404643" y="50816"/>
                </a:lnTo>
                <a:cubicBezTo>
                  <a:pt x="410720" y="50816"/>
                  <a:pt x="415277" y="46266"/>
                  <a:pt x="415277" y="40198"/>
                </a:cubicBezTo>
                <a:cubicBezTo>
                  <a:pt x="415277" y="34889"/>
                  <a:pt x="410720" y="30338"/>
                  <a:pt x="404643" y="30338"/>
                </a:cubicBezTo>
                <a:close/>
                <a:moveTo>
                  <a:pt x="277041" y="0"/>
                </a:moveTo>
                <a:lnTo>
                  <a:pt x="532245" y="0"/>
                </a:lnTo>
                <a:cubicBezTo>
                  <a:pt x="557310" y="0"/>
                  <a:pt x="577058" y="19720"/>
                  <a:pt x="577058" y="44749"/>
                </a:cubicBezTo>
                <a:lnTo>
                  <a:pt x="577058" y="562012"/>
                </a:lnTo>
                <a:cubicBezTo>
                  <a:pt x="577058" y="587041"/>
                  <a:pt x="557310" y="606761"/>
                  <a:pt x="532245" y="606761"/>
                </a:cubicBezTo>
                <a:lnTo>
                  <a:pt x="277041" y="606761"/>
                </a:lnTo>
                <a:cubicBezTo>
                  <a:pt x="252736" y="606761"/>
                  <a:pt x="232988" y="587041"/>
                  <a:pt x="232988" y="562012"/>
                </a:cubicBezTo>
                <a:lnTo>
                  <a:pt x="232988" y="405013"/>
                </a:lnTo>
                <a:cubicBezTo>
                  <a:pt x="214759" y="398187"/>
                  <a:pt x="198809" y="388327"/>
                  <a:pt x="185897" y="375433"/>
                </a:cubicBezTo>
                <a:lnTo>
                  <a:pt x="16520" y="533191"/>
                </a:lnTo>
                <a:cubicBezTo>
                  <a:pt x="15001" y="534708"/>
                  <a:pt x="12723" y="536225"/>
                  <a:pt x="9685" y="536225"/>
                </a:cubicBezTo>
                <a:cubicBezTo>
                  <a:pt x="7406" y="536225"/>
                  <a:pt x="4368" y="534708"/>
                  <a:pt x="2849" y="532433"/>
                </a:cubicBezTo>
                <a:cubicBezTo>
                  <a:pt x="-949" y="528640"/>
                  <a:pt x="-949" y="522573"/>
                  <a:pt x="2849" y="518781"/>
                </a:cubicBezTo>
                <a:lnTo>
                  <a:pt x="172225" y="360264"/>
                </a:lnTo>
                <a:cubicBezTo>
                  <a:pt x="153237" y="335994"/>
                  <a:pt x="141844" y="305656"/>
                  <a:pt x="141844" y="273042"/>
                </a:cubicBezTo>
                <a:cubicBezTo>
                  <a:pt x="141844" y="213125"/>
                  <a:pt x="179821" y="161550"/>
                  <a:pt x="232988" y="141072"/>
                </a:cubicBezTo>
                <a:lnTo>
                  <a:pt x="232988" y="44749"/>
                </a:lnTo>
                <a:cubicBezTo>
                  <a:pt x="232988" y="19720"/>
                  <a:pt x="252736" y="0"/>
                  <a:pt x="277041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smartphone_149933"/>
          <p:cNvSpPr>
            <a:spLocks noChangeAspect="1"/>
          </p:cNvSpPr>
          <p:nvPr/>
        </p:nvSpPr>
        <p:spPr bwMode="auto">
          <a:xfrm>
            <a:off x="1892221" y="4416847"/>
            <a:ext cx="425957" cy="448478"/>
          </a:xfrm>
          <a:custGeom>
            <a:avLst/>
            <a:gdLst>
              <a:gd name="T0" fmla="*/ 3343 w 3717"/>
              <a:gd name="T1" fmla="*/ 1493 h 3919"/>
              <a:gd name="T2" fmla="*/ 2336 w 3717"/>
              <a:gd name="T3" fmla="*/ 1493 h 3919"/>
              <a:gd name="T4" fmla="*/ 2372 w 3717"/>
              <a:gd name="T5" fmla="*/ 1332 h 3919"/>
              <a:gd name="T6" fmla="*/ 2441 w 3717"/>
              <a:gd name="T7" fmla="*/ 835 h 3919"/>
              <a:gd name="T8" fmla="*/ 2100 w 3717"/>
              <a:gd name="T9" fmla="*/ 15 h 3919"/>
              <a:gd name="T10" fmla="*/ 1984 w 3717"/>
              <a:gd name="T11" fmla="*/ 0 h 3919"/>
              <a:gd name="T12" fmla="*/ 1651 w 3717"/>
              <a:gd name="T13" fmla="*/ 358 h 3919"/>
              <a:gd name="T14" fmla="*/ 1248 w 3717"/>
              <a:gd name="T15" fmla="*/ 1694 h 3919"/>
              <a:gd name="T16" fmla="*/ 1149 w 3717"/>
              <a:gd name="T17" fmla="*/ 1855 h 3919"/>
              <a:gd name="T18" fmla="*/ 1149 w 3717"/>
              <a:gd name="T19" fmla="*/ 1661 h 3919"/>
              <a:gd name="T20" fmla="*/ 1026 w 3717"/>
              <a:gd name="T21" fmla="*/ 1538 h 3919"/>
              <a:gd name="T22" fmla="*/ 122 w 3717"/>
              <a:gd name="T23" fmla="*/ 1538 h 3919"/>
              <a:gd name="T24" fmla="*/ 0 w 3717"/>
              <a:gd name="T25" fmla="*/ 1661 h 3919"/>
              <a:gd name="T26" fmla="*/ 0 w 3717"/>
              <a:gd name="T27" fmla="*/ 3796 h 3919"/>
              <a:gd name="T28" fmla="*/ 122 w 3717"/>
              <a:gd name="T29" fmla="*/ 3919 h 3919"/>
              <a:gd name="T30" fmla="*/ 1026 w 3717"/>
              <a:gd name="T31" fmla="*/ 3919 h 3919"/>
              <a:gd name="T32" fmla="*/ 1149 w 3717"/>
              <a:gd name="T33" fmla="*/ 3796 h 3919"/>
              <a:gd name="T34" fmla="*/ 1149 w 3717"/>
              <a:gd name="T35" fmla="*/ 3666 h 3919"/>
              <a:gd name="T36" fmla="*/ 1234 w 3717"/>
              <a:gd name="T37" fmla="*/ 3739 h 3919"/>
              <a:gd name="T38" fmla="*/ 1673 w 3717"/>
              <a:gd name="T39" fmla="*/ 3908 h 3919"/>
              <a:gd name="T40" fmla="*/ 2589 w 3717"/>
              <a:gd name="T41" fmla="*/ 3907 h 3919"/>
              <a:gd name="T42" fmla="*/ 2963 w 3717"/>
              <a:gd name="T43" fmla="*/ 3534 h 3919"/>
              <a:gd name="T44" fmla="*/ 2954 w 3717"/>
              <a:gd name="T45" fmla="*/ 3455 h 3919"/>
              <a:gd name="T46" fmla="*/ 2933 w 3717"/>
              <a:gd name="T47" fmla="*/ 3357 h 3919"/>
              <a:gd name="T48" fmla="*/ 3021 w 3717"/>
              <a:gd name="T49" fmla="*/ 3309 h 3919"/>
              <a:gd name="T50" fmla="*/ 3217 w 3717"/>
              <a:gd name="T51" fmla="*/ 2980 h 3919"/>
              <a:gd name="T52" fmla="*/ 3201 w 3717"/>
              <a:gd name="T53" fmla="*/ 2874 h 3919"/>
              <a:gd name="T54" fmla="*/ 3175 w 3717"/>
              <a:gd name="T55" fmla="*/ 2785 h 3919"/>
              <a:gd name="T56" fmla="*/ 3249 w 3717"/>
              <a:gd name="T57" fmla="*/ 2729 h 3919"/>
              <a:gd name="T58" fmla="*/ 3396 w 3717"/>
              <a:gd name="T59" fmla="*/ 2431 h 3919"/>
              <a:gd name="T60" fmla="*/ 3390 w 3717"/>
              <a:gd name="T61" fmla="*/ 2365 h 3919"/>
              <a:gd name="T62" fmla="*/ 3371 w 3717"/>
              <a:gd name="T63" fmla="*/ 2256 h 3919"/>
              <a:gd name="T64" fmla="*/ 3474 w 3717"/>
              <a:gd name="T65" fmla="*/ 2217 h 3919"/>
              <a:gd name="T66" fmla="*/ 3717 w 3717"/>
              <a:gd name="T67" fmla="*/ 1867 h 3919"/>
              <a:gd name="T68" fmla="*/ 3343 w 3717"/>
              <a:gd name="T69" fmla="*/ 1493 h 3919"/>
              <a:gd name="T70" fmla="*/ 904 w 3717"/>
              <a:gd name="T71" fmla="*/ 3674 h 3919"/>
              <a:gd name="T72" fmla="*/ 245 w 3717"/>
              <a:gd name="T73" fmla="*/ 3674 h 3919"/>
              <a:gd name="T74" fmla="*/ 245 w 3717"/>
              <a:gd name="T75" fmla="*/ 1783 h 3919"/>
              <a:gd name="T76" fmla="*/ 904 w 3717"/>
              <a:gd name="T77" fmla="*/ 1783 h 3919"/>
              <a:gd name="T78" fmla="*/ 904 w 3717"/>
              <a:gd name="T79" fmla="*/ 3674 h 39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3717" h="3919">
                <a:moveTo>
                  <a:pt x="3343" y="1493"/>
                </a:moveTo>
                <a:lnTo>
                  <a:pt x="2336" y="1493"/>
                </a:lnTo>
                <a:lnTo>
                  <a:pt x="2372" y="1332"/>
                </a:lnTo>
                <a:cubicBezTo>
                  <a:pt x="2398" y="1212"/>
                  <a:pt x="2431" y="1028"/>
                  <a:pt x="2441" y="835"/>
                </a:cubicBezTo>
                <a:cubicBezTo>
                  <a:pt x="2457" y="523"/>
                  <a:pt x="2410" y="127"/>
                  <a:pt x="2100" y="15"/>
                </a:cubicBezTo>
                <a:cubicBezTo>
                  <a:pt x="2100" y="15"/>
                  <a:pt x="2050" y="0"/>
                  <a:pt x="1984" y="0"/>
                </a:cubicBezTo>
                <a:cubicBezTo>
                  <a:pt x="1720" y="0"/>
                  <a:pt x="1662" y="225"/>
                  <a:pt x="1651" y="358"/>
                </a:cubicBezTo>
                <a:cubicBezTo>
                  <a:pt x="1599" y="1005"/>
                  <a:pt x="1403" y="1442"/>
                  <a:pt x="1248" y="1694"/>
                </a:cubicBezTo>
                <a:lnTo>
                  <a:pt x="1149" y="1855"/>
                </a:lnTo>
                <a:lnTo>
                  <a:pt x="1149" y="1661"/>
                </a:lnTo>
                <a:cubicBezTo>
                  <a:pt x="1149" y="1593"/>
                  <a:pt x="1094" y="1538"/>
                  <a:pt x="1026" y="1538"/>
                </a:cubicBezTo>
                <a:lnTo>
                  <a:pt x="122" y="1538"/>
                </a:lnTo>
                <a:cubicBezTo>
                  <a:pt x="55" y="1538"/>
                  <a:pt x="0" y="1593"/>
                  <a:pt x="0" y="1661"/>
                </a:cubicBezTo>
                <a:lnTo>
                  <a:pt x="0" y="3796"/>
                </a:lnTo>
                <a:cubicBezTo>
                  <a:pt x="0" y="3864"/>
                  <a:pt x="55" y="3919"/>
                  <a:pt x="122" y="3919"/>
                </a:cubicBezTo>
                <a:lnTo>
                  <a:pt x="1026" y="3919"/>
                </a:lnTo>
                <a:cubicBezTo>
                  <a:pt x="1094" y="3919"/>
                  <a:pt x="1149" y="3864"/>
                  <a:pt x="1149" y="3796"/>
                </a:cubicBezTo>
                <a:lnTo>
                  <a:pt x="1149" y="3666"/>
                </a:lnTo>
                <a:lnTo>
                  <a:pt x="1234" y="3739"/>
                </a:lnTo>
                <a:cubicBezTo>
                  <a:pt x="1360" y="3848"/>
                  <a:pt x="1516" y="3908"/>
                  <a:pt x="1673" y="3908"/>
                </a:cubicBezTo>
                <a:lnTo>
                  <a:pt x="2589" y="3907"/>
                </a:lnTo>
                <a:cubicBezTo>
                  <a:pt x="2795" y="3907"/>
                  <a:pt x="2963" y="3740"/>
                  <a:pt x="2963" y="3534"/>
                </a:cubicBezTo>
                <a:cubicBezTo>
                  <a:pt x="2963" y="3507"/>
                  <a:pt x="2960" y="3481"/>
                  <a:pt x="2954" y="3455"/>
                </a:cubicBezTo>
                <a:lnTo>
                  <a:pt x="2933" y="3357"/>
                </a:lnTo>
                <a:lnTo>
                  <a:pt x="3021" y="3309"/>
                </a:lnTo>
                <a:cubicBezTo>
                  <a:pt x="3142" y="3244"/>
                  <a:pt x="3217" y="3118"/>
                  <a:pt x="3217" y="2980"/>
                </a:cubicBezTo>
                <a:cubicBezTo>
                  <a:pt x="3217" y="2944"/>
                  <a:pt x="3212" y="2908"/>
                  <a:pt x="3201" y="2874"/>
                </a:cubicBezTo>
                <a:lnTo>
                  <a:pt x="3175" y="2785"/>
                </a:lnTo>
                <a:lnTo>
                  <a:pt x="3249" y="2729"/>
                </a:lnTo>
                <a:cubicBezTo>
                  <a:pt x="3343" y="2658"/>
                  <a:pt x="3396" y="2550"/>
                  <a:pt x="3396" y="2431"/>
                </a:cubicBezTo>
                <a:cubicBezTo>
                  <a:pt x="3396" y="2409"/>
                  <a:pt x="3394" y="2387"/>
                  <a:pt x="3390" y="2365"/>
                </a:cubicBezTo>
                <a:lnTo>
                  <a:pt x="3371" y="2256"/>
                </a:lnTo>
                <a:lnTo>
                  <a:pt x="3474" y="2217"/>
                </a:lnTo>
                <a:cubicBezTo>
                  <a:pt x="3619" y="2162"/>
                  <a:pt x="3717" y="2022"/>
                  <a:pt x="3717" y="1867"/>
                </a:cubicBezTo>
                <a:cubicBezTo>
                  <a:pt x="3717" y="1661"/>
                  <a:pt x="3549" y="1493"/>
                  <a:pt x="3343" y="1493"/>
                </a:cubicBezTo>
                <a:close/>
                <a:moveTo>
                  <a:pt x="904" y="3674"/>
                </a:moveTo>
                <a:lnTo>
                  <a:pt x="245" y="3674"/>
                </a:lnTo>
                <a:lnTo>
                  <a:pt x="245" y="1783"/>
                </a:lnTo>
                <a:lnTo>
                  <a:pt x="904" y="1783"/>
                </a:lnTo>
                <a:lnTo>
                  <a:pt x="904" y="36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6370" y="-6214"/>
            <a:ext cx="12192000" cy="6859478"/>
          </a:xfrm>
          <a:prstGeom prst="rect">
            <a:avLst/>
          </a:prstGeom>
        </p:spPr>
      </p:pic>
      <p:sp>
        <p:nvSpPr>
          <p:cNvPr id="17" name="Line 13"/>
          <p:cNvSpPr>
            <a:spLocks noChangeShapeType="1"/>
          </p:cNvSpPr>
          <p:nvPr/>
        </p:nvSpPr>
        <p:spPr bwMode="auto">
          <a:xfrm>
            <a:off x="1573233" y="2034643"/>
            <a:ext cx="960967" cy="0"/>
          </a:xfrm>
          <a:prstGeom prst="line">
            <a:avLst/>
          </a:prstGeom>
          <a:noFill/>
          <a:ln w="6350">
            <a:solidFill>
              <a:srgbClr val="B8E0CD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40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9017246" y="996418"/>
            <a:ext cx="1693776" cy="3238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使用场景分析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9017246" y="1781661"/>
            <a:ext cx="1544325" cy="3238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功能结构图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9017246" y="2566904"/>
            <a:ext cx="12687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流程图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9017246" y="3397907"/>
            <a:ext cx="1693776" cy="4109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低保真原型图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9017246" y="4270330"/>
            <a:ext cx="1756047" cy="34871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视觉设计规范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9" name="Rectangle 9"/>
          <p:cNvSpPr>
            <a:spLocks noChangeArrowheads="1"/>
          </p:cNvSpPr>
          <p:nvPr/>
        </p:nvSpPr>
        <p:spPr bwMode="auto">
          <a:xfrm>
            <a:off x="7978463" y="762166"/>
            <a:ext cx="1033702" cy="635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0</a:t>
            </a:r>
            <a:r>
              <a:rPr lang="en-US" altLang="zh-CN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7</a:t>
            </a:r>
            <a:r>
              <a:rPr lang="zh-CN" altLang="en-US" sz="1335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zh-CN" altLang="en-US" sz="1335" b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0" name="Rectangle 9"/>
          <p:cNvSpPr>
            <a:spLocks noChangeArrowheads="1"/>
          </p:cNvSpPr>
          <p:nvPr/>
        </p:nvSpPr>
        <p:spPr bwMode="auto">
          <a:xfrm>
            <a:off x="7978463" y="1612358"/>
            <a:ext cx="1033702" cy="635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0</a:t>
            </a:r>
            <a:r>
              <a:rPr lang="en-US" altLang="zh-CN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8</a:t>
            </a:r>
            <a:r>
              <a:rPr lang="zh-CN" altLang="en-US" sz="1335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zh-CN" altLang="en-US" sz="1335" b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2" name="Rectangle 9"/>
          <p:cNvSpPr>
            <a:spLocks noChangeArrowheads="1"/>
          </p:cNvSpPr>
          <p:nvPr/>
        </p:nvSpPr>
        <p:spPr bwMode="auto">
          <a:xfrm>
            <a:off x="7978463" y="2462551"/>
            <a:ext cx="1033702" cy="535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0</a:t>
            </a:r>
            <a:r>
              <a:rPr lang="en-US" altLang="zh-CN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9</a:t>
            </a:r>
            <a:r>
              <a:rPr lang="zh-CN" altLang="en-US" sz="1335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zh-CN" altLang="en-US" sz="1335" b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3" name="Rectangle 9"/>
          <p:cNvSpPr>
            <a:spLocks noChangeArrowheads="1"/>
          </p:cNvSpPr>
          <p:nvPr/>
        </p:nvSpPr>
        <p:spPr bwMode="auto">
          <a:xfrm>
            <a:off x="7978463" y="3213109"/>
            <a:ext cx="1033702" cy="635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10</a:t>
            </a:r>
            <a:r>
              <a:rPr lang="zh-CN" altLang="en-US" sz="1335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zh-CN" altLang="en-US" sz="1335" b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4" name="Rectangle 9"/>
          <p:cNvSpPr>
            <a:spLocks noChangeArrowheads="1"/>
          </p:cNvSpPr>
          <p:nvPr/>
        </p:nvSpPr>
        <p:spPr bwMode="auto">
          <a:xfrm>
            <a:off x="7978463" y="4063302"/>
            <a:ext cx="1033702" cy="635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11</a:t>
            </a:r>
            <a:r>
              <a:rPr lang="zh-CN" altLang="en-US" sz="1335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zh-CN" altLang="en-US" sz="1335" b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1469600" y="2353851"/>
            <a:ext cx="2839566" cy="156923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96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Broadway" pitchFamily="18" charset="0"/>
              </a:rPr>
              <a:t>目录</a:t>
            </a:r>
          </a:p>
        </p:txBody>
      </p:sp>
      <p:sp>
        <p:nvSpPr>
          <p:cNvPr id="2" name="Rectangle 9"/>
          <p:cNvSpPr>
            <a:spLocks noChangeArrowheads="1"/>
          </p:cNvSpPr>
          <p:nvPr/>
        </p:nvSpPr>
        <p:spPr bwMode="auto">
          <a:xfrm>
            <a:off x="4854529" y="762166"/>
            <a:ext cx="1033702" cy="635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01</a:t>
            </a:r>
            <a:r>
              <a:rPr lang="zh-CN" altLang="en-US" sz="1335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zh-CN" altLang="en-US" sz="1335" b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890854" y="1021247"/>
            <a:ext cx="1718685" cy="6476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项目背景描述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893312" y="1846611"/>
            <a:ext cx="1693776" cy="3238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用户价值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893312" y="2631854"/>
            <a:ext cx="1544325" cy="3238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社会价值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940671" y="3437369"/>
            <a:ext cx="1581688" cy="39853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商业模式分析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893312" y="4248100"/>
            <a:ext cx="1693776" cy="4109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低保真原型图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893312" y="5120523"/>
            <a:ext cx="1756047" cy="34871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产品定义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4854529" y="1612359"/>
            <a:ext cx="1033702" cy="635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0</a:t>
            </a:r>
            <a:r>
              <a:rPr lang="en-US" altLang="zh-CN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2</a:t>
            </a:r>
            <a:r>
              <a:rPr lang="zh-CN" altLang="en-US" sz="1335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zh-CN" altLang="en-US" sz="1335" b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4854529" y="2462551"/>
            <a:ext cx="1033702" cy="635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0</a:t>
            </a:r>
            <a:r>
              <a:rPr lang="en-US" altLang="zh-CN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3</a:t>
            </a:r>
            <a:r>
              <a:rPr lang="zh-CN" altLang="en-US" sz="1335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zh-CN" altLang="en-US" sz="1335" b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2" name="Rectangle 9"/>
          <p:cNvSpPr>
            <a:spLocks noChangeArrowheads="1"/>
          </p:cNvSpPr>
          <p:nvPr/>
        </p:nvSpPr>
        <p:spPr bwMode="auto">
          <a:xfrm>
            <a:off x="4854529" y="3312744"/>
            <a:ext cx="1033702" cy="535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0</a:t>
            </a:r>
            <a:r>
              <a:rPr lang="en-US" altLang="zh-CN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4</a:t>
            </a:r>
            <a:r>
              <a:rPr lang="zh-CN" altLang="en-US" sz="1335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zh-CN" altLang="en-US" sz="1335" b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4854529" y="4063302"/>
            <a:ext cx="1033702" cy="635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0</a:t>
            </a:r>
            <a:r>
              <a:rPr lang="en-US" altLang="zh-CN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5</a:t>
            </a:r>
            <a:r>
              <a:rPr lang="zh-CN" altLang="en-US" sz="1335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zh-CN" altLang="en-US" sz="1335" b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Rectangle 9"/>
          <p:cNvSpPr>
            <a:spLocks noChangeArrowheads="1"/>
          </p:cNvSpPr>
          <p:nvPr/>
        </p:nvSpPr>
        <p:spPr bwMode="auto">
          <a:xfrm>
            <a:off x="4854529" y="4913495"/>
            <a:ext cx="1033702" cy="635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0</a:t>
            </a:r>
            <a:r>
              <a:rPr lang="en-US" altLang="zh-CN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6</a:t>
            </a:r>
            <a:r>
              <a:rPr lang="zh-CN" altLang="en-US" sz="1335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zh-CN" altLang="en-US" sz="1335" b="1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6227" y="6227"/>
            <a:ext cx="12192000" cy="6859478"/>
          </a:xfrm>
          <a:prstGeom prst="rect">
            <a:avLst/>
          </a:prstGeom>
        </p:spPr>
      </p:pic>
      <p:sp>
        <p:nvSpPr>
          <p:cNvPr id="33" name="圆角矩形 4"/>
          <p:cNvSpPr/>
          <p:nvPr/>
        </p:nvSpPr>
        <p:spPr>
          <a:xfrm>
            <a:off x="4794881" y="2416122"/>
            <a:ext cx="2590481" cy="523078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Part  07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258293" y="3100917"/>
            <a:ext cx="3675415" cy="90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20000"/>
              </a:lnSpc>
              <a:defRPr/>
            </a:pPr>
            <a:r>
              <a:rPr kumimoji="1"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  <a:cs typeface="+mn-ea"/>
                <a:sym typeface="+mn-lt"/>
              </a:rPr>
              <a:t>使用场景分析</a:t>
            </a:r>
            <a:endParaRPr kumimoji="1" lang="en-US" altLang="ko-KR" sz="44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0" y="0"/>
            <a:ext cx="12192000" cy="685947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31913" y="208722"/>
            <a:ext cx="11728174" cy="64405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/>
          <a:srcRect l="2412" t="2646" r="1880" b="2340"/>
          <a:stretch>
            <a:fillRect/>
          </a:stretch>
        </p:blipFill>
        <p:spPr>
          <a:xfrm>
            <a:off x="551329" y="1016590"/>
            <a:ext cx="6283681" cy="5303528"/>
          </a:xfrm>
          <a:prstGeom prst="rect">
            <a:avLst/>
          </a:prstGeom>
        </p:spPr>
      </p:pic>
      <p:sp>
        <p:nvSpPr>
          <p:cNvPr id="8" name="圆角矩形 4"/>
          <p:cNvSpPr/>
          <p:nvPr/>
        </p:nvSpPr>
        <p:spPr>
          <a:xfrm>
            <a:off x="391941" y="342885"/>
            <a:ext cx="2156540" cy="432530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使用场景分析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7313834" y="3177251"/>
            <a:ext cx="481013" cy="323850"/>
            <a:chOff x="10179050" y="1343026"/>
            <a:chExt cx="481013" cy="323850"/>
          </a:xfrm>
          <a:solidFill>
            <a:srgbClr val="C5E6D7"/>
          </a:solidFill>
        </p:grpSpPr>
        <p:sp>
          <p:nvSpPr>
            <p:cNvPr id="9" name="Freeform 149"/>
            <p:cNvSpPr/>
            <p:nvPr/>
          </p:nvSpPr>
          <p:spPr bwMode="auto">
            <a:xfrm>
              <a:off x="10179050" y="1347788"/>
              <a:ext cx="198438" cy="319088"/>
            </a:xfrm>
            <a:custGeom>
              <a:avLst/>
              <a:gdLst>
                <a:gd name="T0" fmla="*/ 23 w 53"/>
                <a:gd name="T1" fmla="*/ 20 h 85"/>
                <a:gd name="T2" fmla="*/ 27 w 53"/>
                <a:gd name="T3" fmla="*/ 0 h 85"/>
                <a:gd name="T4" fmla="*/ 0 w 53"/>
                <a:gd name="T5" fmla="*/ 43 h 85"/>
                <a:gd name="T6" fmla="*/ 0 w 53"/>
                <a:gd name="T7" fmla="*/ 43 h 85"/>
                <a:gd name="T8" fmla="*/ 0 w 53"/>
                <a:gd name="T9" fmla="*/ 85 h 85"/>
                <a:gd name="T10" fmla="*/ 53 w 53"/>
                <a:gd name="T11" fmla="*/ 85 h 85"/>
                <a:gd name="T12" fmla="*/ 53 w 53"/>
                <a:gd name="T13" fmla="*/ 31 h 85"/>
                <a:gd name="T14" fmla="*/ 24 w 53"/>
                <a:gd name="T15" fmla="*/ 31 h 85"/>
                <a:gd name="T16" fmla="*/ 23 w 53"/>
                <a:gd name="T17" fmla="*/ 2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85">
                  <a:moveTo>
                    <a:pt x="23" y="20"/>
                  </a:moveTo>
                  <a:cubicBezTo>
                    <a:pt x="23" y="13"/>
                    <a:pt x="24" y="6"/>
                    <a:pt x="27" y="0"/>
                  </a:cubicBezTo>
                  <a:cubicBezTo>
                    <a:pt x="11" y="10"/>
                    <a:pt x="1" y="26"/>
                    <a:pt x="0" y="4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28"/>
                    <a:pt x="23" y="24"/>
                    <a:pt x="23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/>
              <a:endParaRPr lang="zh-CN" altLang="en-US" noProof="1">
                <a:cs typeface="+mn-ea"/>
                <a:sym typeface="+mn-lt"/>
              </a:endParaRPr>
            </a:p>
          </p:txBody>
        </p:sp>
        <p:sp>
          <p:nvSpPr>
            <p:cNvPr id="10" name="Freeform 150"/>
            <p:cNvSpPr/>
            <p:nvPr/>
          </p:nvSpPr>
          <p:spPr bwMode="auto">
            <a:xfrm>
              <a:off x="10460038" y="1343026"/>
              <a:ext cx="200025" cy="323850"/>
            </a:xfrm>
            <a:custGeom>
              <a:avLst/>
              <a:gdLst>
                <a:gd name="T0" fmla="*/ 24 w 53"/>
                <a:gd name="T1" fmla="*/ 32 h 86"/>
                <a:gd name="T2" fmla="*/ 22 w 53"/>
                <a:gd name="T3" fmla="*/ 20 h 86"/>
                <a:gd name="T4" fmla="*/ 27 w 53"/>
                <a:gd name="T5" fmla="*/ 0 h 86"/>
                <a:gd name="T6" fmla="*/ 0 w 53"/>
                <a:gd name="T7" fmla="*/ 44 h 86"/>
                <a:gd name="T8" fmla="*/ 0 w 53"/>
                <a:gd name="T9" fmla="*/ 44 h 86"/>
                <a:gd name="T10" fmla="*/ 0 w 53"/>
                <a:gd name="T11" fmla="*/ 45 h 86"/>
                <a:gd name="T12" fmla="*/ 0 w 53"/>
                <a:gd name="T13" fmla="*/ 45 h 86"/>
                <a:gd name="T14" fmla="*/ 0 w 53"/>
                <a:gd name="T15" fmla="*/ 45 h 86"/>
                <a:gd name="T16" fmla="*/ 0 w 53"/>
                <a:gd name="T17" fmla="*/ 86 h 86"/>
                <a:gd name="T18" fmla="*/ 53 w 53"/>
                <a:gd name="T19" fmla="*/ 86 h 86"/>
                <a:gd name="T20" fmla="*/ 53 w 53"/>
                <a:gd name="T21" fmla="*/ 32 h 86"/>
                <a:gd name="T22" fmla="*/ 24 w 53"/>
                <a:gd name="T23" fmla="*/ 3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86">
                  <a:moveTo>
                    <a:pt x="24" y="32"/>
                  </a:moveTo>
                  <a:cubicBezTo>
                    <a:pt x="23" y="28"/>
                    <a:pt x="22" y="24"/>
                    <a:pt x="22" y="20"/>
                  </a:cubicBezTo>
                  <a:cubicBezTo>
                    <a:pt x="22" y="13"/>
                    <a:pt x="24" y="7"/>
                    <a:pt x="27" y="0"/>
                  </a:cubicBezTo>
                  <a:cubicBezTo>
                    <a:pt x="10" y="11"/>
                    <a:pt x="0" y="27"/>
                    <a:pt x="0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53" y="86"/>
                    <a:pt x="53" y="86"/>
                    <a:pt x="53" y="86"/>
                  </a:cubicBezTo>
                  <a:cubicBezTo>
                    <a:pt x="53" y="32"/>
                    <a:pt x="53" y="32"/>
                    <a:pt x="53" y="32"/>
                  </a:cubicBezTo>
                  <a:lnTo>
                    <a:pt x="2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/>
              <a:endParaRPr lang="zh-CN" altLang="en-US" noProof="1">
                <a:cs typeface="+mn-ea"/>
                <a:sym typeface="+mn-lt"/>
              </a:endParaRPr>
            </a:p>
          </p:txBody>
        </p:sp>
      </p:grpSp>
      <p:cxnSp>
        <p:nvCxnSpPr>
          <p:cNvPr id="11" name="直接连接符 10"/>
          <p:cNvCxnSpPr/>
          <p:nvPr/>
        </p:nvCxnSpPr>
        <p:spPr>
          <a:xfrm>
            <a:off x="7343923" y="5609213"/>
            <a:ext cx="950912" cy="0"/>
          </a:xfrm>
          <a:prstGeom prst="line">
            <a:avLst/>
          </a:prstGeom>
          <a:ln>
            <a:solidFill>
              <a:srgbClr val="B8E0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51"/>
          <p:cNvSpPr txBox="1"/>
          <p:nvPr/>
        </p:nvSpPr>
        <p:spPr>
          <a:xfrm>
            <a:off x="7313834" y="3804776"/>
            <a:ext cx="28032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+mn-ea"/>
                <a:sym typeface="+mn-lt"/>
              </a:rPr>
              <a:t>输入标题文本</a:t>
            </a:r>
            <a:endParaRPr lang="en-US" altLang="zh-CN" sz="16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  <p:pic>
        <p:nvPicPr>
          <p:cNvPr id="2" name="图片 1" descr="upload_9689126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3814" y="1127264"/>
            <a:ext cx="7908440" cy="5081328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0" y="0"/>
            <a:ext cx="12192000" cy="685947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31913" y="208722"/>
            <a:ext cx="11728174" cy="64405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47" name="图片 46"/>
          <p:cNvPicPr>
            <a:picLocks noChangeAspect="1"/>
          </p:cNvPicPr>
          <p:nvPr/>
        </p:nvPicPr>
        <p:blipFill rotWithShape="1">
          <a:blip r:embed="rId3"/>
          <a:srcRect l="28660" t="15762" r="28128" b="8042"/>
          <a:stretch>
            <a:fillRect/>
          </a:stretch>
        </p:blipFill>
        <p:spPr>
          <a:xfrm>
            <a:off x="4731747" y="1541220"/>
            <a:ext cx="1424749" cy="1422867"/>
          </a:xfrm>
          <a:custGeom>
            <a:avLst/>
            <a:gdLst>
              <a:gd name="connsiteX0" fmla="*/ 0 w 1424749"/>
              <a:gd name="connsiteY0" fmla="*/ 0 h 1422867"/>
              <a:gd name="connsiteX1" fmla="*/ 711114 w 1424749"/>
              <a:gd name="connsiteY1" fmla="*/ 0 h 1422867"/>
              <a:gd name="connsiteX2" fmla="*/ 1424749 w 1424749"/>
              <a:gd name="connsiteY2" fmla="*/ 712693 h 1422867"/>
              <a:gd name="connsiteX3" fmla="*/ 1424749 w 1424749"/>
              <a:gd name="connsiteY3" fmla="*/ 1422867 h 1422867"/>
              <a:gd name="connsiteX4" fmla="*/ 711114 w 1424749"/>
              <a:gd name="connsiteY4" fmla="*/ 1422867 h 1422867"/>
              <a:gd name="connsiteX5" fmla="*/ 0 w 1424749"/>
              <a:gd name="connsiteY5" fmla="*/ 712693 h 1422867"/>
              <a:gd name="connsiteX6" fmla="*/ 0 w 1424749"/>
              <a:gd name="connsiteY6" fmla="*/ 0 h 1422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4749" h="1422867">
                <a:moveTo>
                  <a:pt x="0" y="0"/>
                </a:moveTo>
                <a:cubicBezTo>
                  <a:pt x="0" y="0"/>
                  <a:pt x="0" y="0"/>
                  <a:pt x="711114" y="0"/>
                </a:cubicBezTo>
                <a:cubicBezTo>
                  <a:pt x="1104496" y="0"/>
                  <a:pt x="1424749" y="319830"/>
                  <a:pt x="1424749" y="712693"/>
                </a:cubicBezTo>
                <a:cubicBezTo>
                  <a:pt x="1424749" y="712693"/>
                  <a:pt x="1424749" y="712693"/>
                  <a:pt x="1424749" y="1422867"/>
                </a:cubicBezTo>
                <a:cubicBezTo>
                  <a:pt x="1424749" y="1422867"/>
                  <a:pt x="1424749" y="1422867"/>
                  <a:pt x="711114" y="1422867"/>
                </a:cubicBezTo>
                <a:cubicBezTo>
                  <a:pt x="317732" y="1422867"/>
                  <a:pt x="0" y="1105555"/>
                  <a:pt x="0" y="712693"/>
                </a:cubicBezTo>
                <a:cubicBezTo>
                  <a:pt x="0" y="712693"/>
                  <a:pt x="0" y="712693"/>
                  <a:pt x="0" y="0"/>
                </a:cubicBezTo>
                <a:close/>
              </a:path>
            </a:pathLst>
          </a:custGeom>
        </p:spPr>
      </p:pic>
      <p:pic>
        <p:nvPicPr>
          <p:cNvPr id="48" name="图片 47"/>
          <p:cNvPicPr>
            <a:picLocks noChangeAspect="1"/>
          </p:cNvPicPr>
          <p:nvPr/>
        </p:nvPicPr>
        <p:blipFill rotWithShape="1">
          <a:blip r:embed="rId3"/>
          <a:srcRect l="16884" t="16791" r="39974" b="7012"/>
          <a:stretch>
            <a:fillRect/>
          </a:stretch>
        </p:blipFill>
        <p:spPr>
          <a:xfrm>
            <a:off x="6212185" y="1541220"/>
            <a:ext cx="1422428" cy="1422867"/>
          </a:xfrm>
          <a:custGeom>
            <a:avLst/>
            <a:gdLst>
              <a:gd name="connsiteX0" fmla="*/ 712473 w 1422428"/>
              <a:gd name="connsiteY0" fmla="*/ 0 h 1422867"/>
              <a:gd name="connsiteX1" fmla="*/ 1422428 w 1422428"/>
              <a:gd name="connsiteY1" fmla="*/ 0 h 1422867"/>
              <a:gd name="connsiteX2" fmla="*/ 1422428 w 1422428"/>
              <a:gd name="connsiteY2" fmla="*/ 712693 h 1422867"/>
              <a:gd name="connsiteX3" fmla="*/ 712473 w 1422428"/>
              <a:gd name="connsiteY3" fmla="*/ 1422867 h 1422867"/>
              <a:gd name="connsiteX4" fmla="*/ 0 w 1422428"/>
              <a:gd name="connsiteY4" fmla="*/ 1422867 h 1422867"/>
              <a:gd name="connsiteX5" fmla="*/ 0 w 1422428"/>
              <a:gd name="connsiteY5" fmla="*/ 712693 h 1422867"/>
              <a:gd name="connsiteX6" fmla="*/ 712473 w 1422428"/>
              <a:gd name="connsiteY6" fmla="*/ 0 h 1422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2428" h="1422867">
                <a:moveTo>
                  <a:pt x="712473" y="0"/>
                </a:moveTo>
                <a:cubicBezTo>
                  <a:pt x="1422428" y="0"/>
                  <a:pt x="1422428" y="0"/>
                  <a:pt x="1422428" y="0"/>
                </a:cubicBezTo>
                <a:cubicBezTo>
                  <a:pt x="1422428" y="712693"/>
                  <a:pt x="1422428" y="712693"/>
                  <a:pt x="1422428" y="712693"/>
                </a:cubicBezTo>
                <a:cubicBezTo>
                  <a:pt x="1422428" y="1105555"/>
                  <a:pt x="1105214" y="1422867"/>
                  <a:pt x="712473" y="1422867"/>
                </a:cubicBezTo>
                <a:cubicBezTo>
                  <a:pt x="0" y="1422867"/>
                  <a:pt x="0" y="1422867"/>
                  <a:pt x="0" y="1422867"/>
                </a:cubicBezTo>
                <a:cubicBezTo>
                  <a:pt x="0" y="712693"/>
                  <a:pt x="0" y="712693"/>
                  <a:pt x="0" y="712693"/>
                </a:cubicBezTo>
                <a:cubicBezTo>
                  <a:pt x="0" y="319830"/>
                  <a:pt x="319732" y="0"/>
                  <a:pt x="712473" y="0"/>
                </a:cubicBezTo>
                <a:close/>
              </a:path>
            </a:pathLst>
          </a:custGeom>
        </p:spPr>
      </p:pic>
      <p:pic>
        <p:nvPicPr>
          <p:cNvPr id="50" name="图片 49"/>
          <p:cNvPicPr>
            <a:picLocks noChangeAspect="1"/>
          </p:cNvPicPr>
          <p:nvPr/>
        </p:nvPicPr>
        <p:blipFill rotWithShape="1">
          <a:blip r:embed="rId3"/>
          <a:srcRect l="52266" t="12055" r="4522" b="11749"/>
          <a:stretch>
            <a:fillRect/>
          </a:stretch>
        </p:blipFill>
        <p:spPr>
          <a:xfrm>
            <a:off x="4731747" y="3022117"/>
            <a:ext cx="1424749" cy="1422867"/>
          </a:xfrm>
          <a:custGeom>
            <a:avLst/>
            <a:gdLst>
              <a:gd name="connsiteX0" fmla="*/ 711114 w 1424749"/>
              <a:gd name="connsiteY0" fmla="*/ 0 h 1422867"/>
              <a:gd name="connsiteX1" fmla="*/ 1424749 w 1424749"/>
              <a:gd name="connsiteY1" fmla="*/ 0 h 1422867"/>
              <a:gd name="connsiteX2" fmla="*/ 1424749 w 1424749"/>
              <a:gd name="connsiteY2" fmla="*/ 712693 h 1422867"/>
              <a:gd name="connsiteX3" fmla="*/ 711114 w 1424749"/>
              <a:gd name="connsiteY3" fmla="*/ 1422867 h 1422867"/>
              <a:gd name="connsiteX4" fmla="*/ 0 w 1424749"/>
              <a:gd name="connsiteY4" fmla="*/ 1422867 h 1422867"/>
              <a:gd name="connsiteX5" fmla="*/ 0 w 1424749"/>
              <a:gd name="connsiteY5" fmla="*/ 712693 h 1422867"/>
              <a:gd name="connsiteX6" fmla="*/ 711114 w 1424749"/>
              <a:gd name="connsiteY6" fmla="*/ 0 h 1422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4749" h="1422867">
                <a:moveTo>
                  <a:pt x="711114" y="0"/>
                </a:moveTo>
                <a:cubicBezTo>
                  <a:pt x="1424749" y="0"/>
                  <a:pt x="1424749" y="0"/>
                  <a:pt x="1424749" y="0"/>
                </a:cubicBezTo>
                <a:cubicBezTo>
                  <a:pt x="1424749" y="712693"/>
                  <a:pt x="1424749" y="712693"/>
                  <a:pt x="1424749" y="712693"/>
                </a:cubicBezTo>
                <a:cubicBezTo>
                  <a:pt x="1424749" y="1105555"/>
                  <a:pt x="1104496" y="1422867"/>
                  <a:pt x="711114" y="1422867"/>
                </a:cubicBezTo>
                <a:cubicBezTo>
                  <a:pt x="0" y="1422867"/>
                  <a:pt x="0" y="1422867"/>
                  <a:pt x="0" y="1422867"/>
                </a:cubicBezTo>
                <a:cubicBezTo>
                  <a:pt x="0" y="712693"/>
                  <a:pt x="0" y="712693"/>
                  <a:pt x="0" y="712693"/>
                </a:cubicBezTo>
                <a:cubicBezTo>
                  <a:pt x="0" y="319830"/>
                  <a:pt x="317732" y="0"/>
                  <a:pt x="711114" y="0"/>
                </a:cubicBezTo>
                <a:close/>
              </a:path>
            </a:pathLst>
          </a:custGeom>
        </p:spPr>
      </p:pic>
      <p:pic>
        <p:nvPicPr>
          <p:cNvPr id="51" name="图片 50"/>
          <p:cNvPicPr>
            <a:picLocks noChangeAspect="1"/>
          </p:cNvPicPr>
          <p:nvPr/>
        </p:nvPicPr>
        <p:blipFill rotWithShape="1">
          <a:blip r:embed="rId3"/>
          <a:srcRect l="2891" t="9401" r="53967" b="14402"/>
          <a:stretch>
            <a:fillRect/>
          </a:stretch>
        </p:blipFill>
        <p:spPr>
          <a:xfrm>
            <a:off x="6212185" y="3022117"/>
            <a:ext cx="1422428" cy="1422867"/>
          </a:xfrm>
          <a:custGeom>
            <a:avLst/>
            <a:gdLst>
              <a:gd name="connsiteX0" fmla="*/ 0 w 1422428"/>
              <a:gd name="connsiteY0" fmla="*/ 0 h 1422867"/>
              <a:gd name="connsiteX1" fmla="*/ 712473 w 1422428"/>
              <a:gd name="connsiteY1" fmla="*/ 0 h 1422867"/>
              <a:gd name="connsiteX2" fmla="*/ 1422428 w 1422428"/>
              <a:gd name="connsiteY2" fmla="*/ 712693 h 1422867"/>
              <a:gd name="connsiteX3" fmla="*/ 1422428 w 1422428"/>
              <a:gd name="connsiteY3" fmla="*/ 1422867 h 1422867"/>
              <a:gd name="connsiteX4" fmla="*/ 712473 w 1422428"/>
              <a:gd name="connsiteY4" fmla="*/ 1422867 h 1422867"/>
              <a:gd name="connsiteX5" fmla="*/ 0 w 1422428"/>
              <a:gd name="connsiteY5" fmla="*/ 712693 h 1422867"/>
              <a:gd name="connsiteX6" fmla="*/ 0 w 1422428"/>
              <a:gd name="connsiteY6" fmla="*/ 0 h 1422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2428" h="1422867">
                <a:moveTo>
                  <a:pt x="0" y="0"/>
                </a:moveTo>
                <a:cubicBezTo>
                  <a:pt x="0" y="0"/>
                  <a:pt x="0" y="0"/>
                  <a:pt x="712473" y="0"/>
                </a:cubicBezTo>
                <a:cubicBezTo>
                  <a:pt x="1105214" y="0"/>
                  <a:pt x="1422428" y="319830"/>
                  <a:pt x="1422428" y="712693"/>
                </a:cubicBezTo>
                <a:cubicBezTo>
                  <a:pt x="1422428" y="712693"/>
                  <a:pt x="1422428" y="712693"/>
                  <a:pt x="1422428" y="1422867"/>
                </a:cubicBezTo>
                <a:cubicBezTo>
                  <a:pt x="1422428" y="1422867"/>
                  <a:pt x="1422428" y="1422867"/>
                  <a:pt x="712473" y="1422867"/>
                </a:cubicBezTo>
                <a:cubicBezTo>
                  <a:pt x="319732" y="1422867"/>
                  <a:pt x="0" y="1105555"/>
                  <a:pt x="0" y="712693"/>
                </a:cubicBezTo>
                <a:cubicBezTo>
                  <a:pt x="0" y="712693"/>
                  <a:pt x="0" y="712693"/>
                  <a:pt x="0" y="0"/>
                </a:cubicBezTo>
                <a:close/>
              </a:path>
            </a:pathLst>
          </a:custGeom>
        </p:spPr>
      </p:pic>
      <p:sp>
        <p:nvSpPr>
          <p:cNvPr id="8" name="圆角矩形 4"/>
          <p:cNvSpPr/>
          <p:nvPr/>
        </p:nvSpPr>
        <p:spPr>
          <a:xfrm>
            <a:off x="391941" y="342885"/>
            <a:ext cx="2156540" cy="432530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使用场景分析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Rectangle 25"/>
          <p:cNvSpPr>
            <a:spLocks noChangeArrowheads="1"/>
          </p:cNvSpPr>
          <p:nvPr/>
        </p:nvSpPr>
        <p:spPr bwMode="auto">
          <a:xfrm>
            <a:off x="5393380" y="1991451"/>
            <a:ext cx="127000" cy="61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/>
            <a:endParaRPr lang="zh-CN" altLang="zh-CN" sz="4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Rectangle 26"/>
          <p:cNvSpPr>
            <a:spLocks noChangeArrowheads="1"/>
          </p:cNvSpPr>
          <p:nvPr/>
        </p:nvSpPr>
        <p:spPr bwMode="auto">
          <a:xfrm>
            <a:off x="6800727" y="1991451"/>
            <a:ext cx="127000" cy="615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ctr"/>
            <a:endParaRPr lang="zh-CN" altLang="zh-CN" sz="4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文本框 51"/>
          <p:cNvSpPr txBox="1"/>
          <p:nvPr/>
        </p:nvSpPr>
        <p:spPr>
          <a:xfrm>
            <a:off x="613053" y="1485095"/>
            <a:ext cx="4035173" cy="234139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sz="1400" b="1" u="none">
                <a:latin typeface="微软雅黑" charset="0"/>
                <a:ea typeface="微软雅黑" charset="0"/>
              </a:rPr>
              <a:t>使用人群</a:t>
            </a:r>
            <a:r>
              <a:rPr lang="zh-CN" sz="1400" b="0" u="none">
                <a:latin typeface="微软雅黑" charset="0"/>
                <a:ea typeface="微软雅黑" charset="0"/>
              </a:rPr>
              <a:t>：</a:t>
            </a:r>
            <a:r>
              <a:rPr lang="en-US" sz="1400" b="0" u="none">
                <a:latin typeface="微软雅黑" charset="0"/>
                <a:ea typeface="微软雅黑" charset="0"/>
              </a:rPr>
              <a:t>50</a:t>
            </a:r>
            <a:r>
              <a:rPr lang="zh-CN" sz="1400" b="0" u="none">
                <a:latin typeface="微软雅黑" charset="0"/>
                <a:ea typeface="微软雅黑" charset="0"/>
              </a:rPr>
              <a:t>岁以上中老年人</a:t>
            </a:r>
            <a:endParaRPr lang="zh-CN" sz="1400" b="1" u="none">
              <a:latin typeface="微软雅黑" charset="0"/>
              <a:ea typeface="微软雅黑" charset="0"/>
            </a:endParaRPr>
          </a:p>
          <a:p>
            <a:pPr algn="l"/>
            <a:r>
              <a:rPr lang="zh-CN" sz="1400" b="1" u="none">
                <a:latin typeface="微软雅黑" charset="0"/>
                <a:ea typeface="微软雅黑" charset="0"/>
              </a:rPr>
              <a:t>场景</a:t>
            </a:r>
            <a:r>
              <a:rPr lang="zh-CN" sz="1400" b="0" u="none">
                <a:latin typeface="微软雅黑" charset="0"/>
                <a:ea typeface="微软雅黑" charset="0"/>
              </a:rPr>
              <a:t>：城市→小区→家</a:t>
            </a:r>
            <a:endParaRPr lang="zh-CN" sz="1400" b="1" u="none">
              <a:latin typeface="微软雅黑" charset="0"/>
              <a:ea typeface="微软雅黑" charset="0"/>
            </a:endParaRPr>
          </a:p>
          <a:p>
            <a:pPr algn="l"/>
            <a:r>
              <a:rPr lang="zh-CN" sz="1400" b="1" u="none">
                <a:latin typeface="微软雅黑" charset="0"/>
                <a:ea typeface="微软雅黑" charset="0"/>
              </a:rPr>
              <a:t>需求</a:t>
            </a:r>
            <a:r>
              <a:rPr lang="zh-CN" sz="1400" b="0" u="none">
                <a:latin typeface="微软雅黑" charset="0"/>
                <a:ea typeface="微软雅黑" charset="0"/>
              </a:rPr>
              <a:t>：</a:t>
            </a:r>
            <a:r>
              <a:rPr lang="zh-CN" sz="14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业余时间，想学习养生、健康等知识，无聊打发时间，出门旅游想认识一些新的朋友，找一些志同道合的同伴相约而行，小区之间形成一个“</a:t>
            </a:r>
            <a:r>
              <a:rPr lang="zh-CN" altLang="en-US" sz="14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广场</a:t>
            </a:r>
            <a:r>
              <a:rPr lang="zh-CN" sz="14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圈”张三想做一些事情，发表圈子，李四看到张三的圈子表示十分感兴趣，私信张三两人相约见面并一起完成自己要做的事，满足各自的需求，这就是这个软件存在的意义，满足相关用户的需求。</a:t>
            </a:r>
            <a:endParaRPr lang="zh-CN" sz="1400" b="1" u="none">
              <a:solidFill>
                <a:srgbClr val="808080"/>
              </a:solidFill>
              <a:latin typeface="微软雅黑" charset="0"/>
              <a:ea typeface="微软雅黑" charset="0"/>
            </a:endParaRPr>
          </a:p>
          <a:p>
            <a:endParaRPr lang="en-US" altLang="zh-CN" sz="1600" b="1" dirty="0">
              <a:solidFill>
                <a:schemeClr val="tx1">
                  <a:lumMod val="95000"/>
                  <a:lumOff val="5000"/>
                </a:schemeClr>
              </a:solidFill>
              <a:latin typeface="微软雅黑" charset="0"/>
              <a:ea typeface="微软雅黑" charset="0"/>
              <a:cs typeface="+mn-ea"/>
              <a:sym typeface="+mn-lt"/>
            </a:endParaRPr>
          </a:p>
        </p:txBody>
      </p:sp>
      <p:sp>
        <p:nvSpPr>
          <p:cNvPr id="3" name="文本框 51"/>
          <p:cNvSpPr txBox="1"/>
          <p:nvPr/>
        </p:nvSpPr>
        <p:spPr>
          <a:xfrm>
            <a:off x="7746535" y="1482054"/>
            <a:ext cx="3972901" cy="133260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sz="1400" b="1" u="none">
                <a:latin typeface="微软雅黑" charset="0"/>
                <a:ea typeface="微软雅黑" charset="0"/>
              </a:rPr>
              <a:t>使用场景</a:t>
            </a:r>
            <a:r>
              <a:rPr lang="en-US" sz="1400" b="1" u="none">
                <a:latin typeface="微软雅黑" charset="0"/>
                <a:ea typeface="微软雅黑" charset="0"/>
              </a:rPr>
              <a:t>1</a:t>
            </a:r>
            <a:r>
              <a:rPr lang="zh-CN" sz="1400" b="1" u="none">
                <a:latin typeface="微软雅黑" charset="0"/>
                <a:ea typeface="微软雅黑" charset="0"/>
              </a:rPr>
              <a:t>：</a:t>
            </a:r>
            <a:r>
              <a:rPr lang="zh-CN" sz="14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用户想看一些关于养生的视频和文章。描述：早上</a:t>
            </a:r>
            <a:r>
              <a:rPr lang="en-US" sz="14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8</a:t>
            </a:r>
            <a:r>
              <a:rPr lang="zh-CN" sz="14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点，用户张三想学习一些养生的功法，打开</a:t>
            </a:r>
            <a:r>
              <a:rPr lang="zh-CN" altLang="en-US" sz="14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广场</a:t>
            </a:r>
            <a:r>
              <a:rPr lang="zh-CN" sz="14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圈</a:t>
            </a:r>
            <a:r>
              <a:rPr lang="en-US" sz="14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APP</a:t>
            </a:r>
            <a:r>
              <a:rPr lang="zh-CN" sz="14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，在广场里搜索养生，出现各类养生功法的视频和教学文章，张三点开一个，跟着视频学习了养生的功法。</a:t>
            </a:r>
            <a:endParaRPr lang="zh-CN" sz="1400" b="1" u="none">
              <a:solidFill>
                <a:srgbClr val="808080"/>
              </a:solidFill>
              <a:latin typeface="微软雅黑" charset="0"/>
              <a:ea typeface="微软雅黑" charset="0"/>
            </a:endParaRPr>
          </a:p>
          <a:p>
            <a:endParaRPr lang="en-US" altLang="zh-CN" sz="1600" b="1" dirty="0">
              <a:solidFill>
                <a:srgbClr val="808080"/>
              </a:solidFill>
              <a:latin typeface="微软雅黑" charset="0"/>
              <a:ea typeface="微软雅黑" charset="0"/>
              <a:cs typeface="+mn-ea"/>
              <a:sym typeface="+mn-lt"/>
            </a:endParaRPr>
          </a:p>
        </p:txBody>
      </p:sp>
      <p:sp>
        <p:nvSpPr>
          <p:cNvPr id="5" name="文本框 51"/>
          <p:cNvSpPr txBox="1"/>
          <p:nvPr/>
        </p:nvSpPr>
        <p:spPr>
          <a:xfrm>
            <a:off x="531260" y="3931320"/>
            <a:ext cx="3805750" cy="14392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sz="1400" b="1" u="none">
                <a:latin typeface="微软雅黑" charset="0"/>
                <a:ea typeface="微软雅黑" charset="0"/>
                <a:cs typeface="Times New Roman" panose="02020603050405020304" charset="0"/>
              </a:rPr>
              <a:t>使用场景</a:t>
            </a:r>
            <a:r>
              <a:rPr lang="en-US" sz="1400" b="1" u="none">
                <a:latin typeface="微软雅黑" charset="0"/>
                <a:ea typeface="微软雅黑" charset="0"/>
              </a:rPr>
              <a:t>3</a:t>
            </a:r>
            <a:r>
              <a:rPr lang="zh-CN" sz="1200" b="1" u="none">
                <a:latin typeface="微软雅黑" charset="0"/>
                <a:ea typeface="微软雅黑" charset="0"/>
                <a:cs typeface="Times New Roman" panose="02020603050405020304" charset="0"/>
              </a:rPr>
              <a:t>：</a:t>
            </a:r>
            <a:r>
              <a:rPr lang="zh-CN" sz="1400" b="0" u="none">
                <a:solidFill>
                  <a:srgbClr val="767171"/>
                </a:solidFill>
                <a:latin typeface="微软雅黑" charset="0"/>
                <a:ea typeface="微软雅黑" charset="0"/>
                <a:cs typeface="Times New Roman" panose="02020603050405020304" charset="0"/>
              </a:rPr>
              <a:t>用户想赚一点</a:t>
            </a:r>
            <a:r>
              <a:rPr lang="en-US" sz="1400" b="0" u="none">
                <a:solidFill>
                  <a:srgbClr val="767171"/>
                </a:solidFill>
                <a:latin typeface="微软雅黑" charset="0"/>
                <a:ea typeface="微软雅黑" charset="0"/>
              </a:rPr>
              <a:t>money</a:t>
            </a:r>
            <a:r>
              <a:rPr lang="zh-CN" sz="1400" b="0" u="none">
                <a:solidFill>
                  <a:srgbClr val="767171"/>
                </a:solidFill>
                <a:latin typeface="微软雅黑" charset="0"/>
                <a:ea typeface="微软雅黑" charset="0"/>
                <a:cs typeface="Times New Roman" panose="02020603050405020304" charset="0"/>
              </a:rPr>
              <a:t>。描述：下午</a:t>
            </a:r>
            <a:r>
              <a:rPr lang="en-US" sz="1400" b="0" u="none">
                <a:solidFill>
                  <a:srgbClr val="767171"/>
                </a:solidFill>
                <a:latin typeface="微软雅黑" charset="0"/>
                <a:ea typeface="微软雅黑" charset="0"/>
              </a:rPr>
              <a:t>3</a:t>
            </a:r>
            <a:r>
              <a:rPr lang="zh-CN" sz="1400" b="0" u="none">
                <a:solidFill>
                  <a:srgbClr val="767171"/>
                </a:solidFill>
                <a:latin typeface="微软雅黑" charset="0"/>
                <a:ea typeface="微软雅黑" charset="0"/>
                <a:cs typeface="Times New Roman" panose="02020603050405020304" charset="0"/>
              </a:rPr>
              <a:t>点，用户王五想在网络上赚一些钱，打开老友圈，点击热门心愿或者同城心愿点击帮助，根据用户发布的心愿内容去完成用户的心愿并获得相应的报酬，提现到自己的账户完成赚钱的目的。</a:t>
            </a:r>
            <a:endParaRPr lang="en-US" altLang="zh-CN" sz="1400" b="1" dirty="0">
              <a:solidFill>
                <a:srgbClr val="767171"/>
              </a:solidFill>
              <a:latin typeface="微软雅黑" charset="0"/>
              <a:ea typeface="微软雅黑" charset="0"/>
              <a:cs typeface="+mn-ea"/>
              <a:sym typeface="+mn-lt"/>
            </a:endParaRPr>
          </a:p>
        </p:txBody>
      </p:sp>
      <p:sp>
        <p:nvSpPr>
          <p:cNvPr id="9" name="文本框 51"/>
          <p:cNvSpPr txBox="1"/>
          <p:nvPr/>
        </p:nvSpPr>
        <p:spPr>
          <a:xfrm>
            <a:off x="7779582" y="3828591"/>
            <a:ext cx="3898176" cy="149450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endParaRPr lang="zh-CN" sz="1200" b="1" u="none">
              <a:latin typeface="Calibri" charset="0"/>
              <a:ea typeface="宋体" charset="0"/>
            </a:endParaRPr>
          </a:p>
          <a:p>
            <a:pPr algn="l"/>
            <a:r>
              <a:rPr lang="zh-CN" sz="1400" b="1" u="none">
                <a:latin typeface="微软雅黑" charset="0"/>
                <a:ea typeface="微软雅黑" charset="0"/>
              </a:rPr>
              <a:t>使用场景</a:t>
            </a:r>
            <a:r>
              <a:rPr lang="en-US" sz="1400" b="1" u="none">
                <a:latin typeface="微软雅黑" charset="0"/>
                <a:ea typeface="微软雅黑" charset="0"/>
              </a:rPr>
              <a:t>2</a:t>
            </a:r>
            <a:r>
              <a:rPr lang="zh-CN" sz="1400" b="1" u="none">
                <a:latin typeface="微软雅黑" charset="0"/>
                <a:ea typeface="微软雅黑" charset="0"/>
              </a:rPr>
              <a:t>：</a:t>
            </a:r>
            <a:r>
              <a:rPr lang="zh-CN" sz="14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用户想看一些附近的人的日常生活记录。描述：早上</a:t>
            </a:r>
            <a:r>
              <a:rPr lang="en-US" sz="14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9</a:t>
            </a:r>
            <a:r>
              <a:rPr lang="zh-CN" sz="14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点。用户李四吃完早饭，想知道附近人们的生活记录，不太熟悉，打开老友圈</a:t>
            </a:r>
            <a:r>
              <a:rPr lang="en-US" sz="14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App</a:t>
            </a:r>
            <a:r>
              <a:rPr lang="zh-CN" sz="14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，在附近查找，就可以看到在自己附近的人们发布的日常生活信息。</a:t>
            </a:r>
            <a:endParaRPr lang="zh-CN" sz="1400" b="1" u="none">
              <a:solidFill>
                <a:srgbClr val="808080"/>
              </a:solidFill>
              <a:latin typeface="微软雅黑" charset="0"/>
              <a:ea typeface="微软雅黑" charset="0"/>
            </a:endParaRPr>
          </a:p>
          <a:p>
            <a:endParaRPr lang="en-US" altLang="zh-CN" sz="1400" b="1" dirty="0">
              <a:solidFill>
                <a:srgbClr val="808080"/>
              </a:solidFill>
              <a:latin typeface="微软雅黑" charset="0"/>
              <a:ea typeface="微软雅黑" charset="0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6227" y="6227"/>
            <a:ext cx="12192000" cy="6859478"/>
          </a:xfrm>
          <a:prstGeom prst="rect">
            <a:avLst/>
          </a:prstGeom>
        </p:spPr>
      </p:pic>
      <p:sp>
        <p:nvSpPr>
          <p:cNvPr id="33" name="圆角矩形 4"/>
          <p:cNvSpPr/>
          <p:nvPr/>
        </p:nvSpPr>
        <p:spPr>
          <a:xfrm>
            <a:off x="4794881" y="2416122"/>
            <a:ext cx="2590481" cy="523078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Part  08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258293" y="3100917"/>
            <a:ext cx="3675415" cy="90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20000"/>
              </a:lnSpc>
              <a:defRPr/>
            </a:pPr>
            <a:r>
              <a:rPr kumimoji="1"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  <a:cs typeface="+mn-ea"/>
                <a:sym typeface="+mn-lt"/>
              </a:rPr>
              <a:t>功能结构图</a:t>
            </a:r>
            <a:endParaRPr kumimoji="1" lang="en-US" altLang="ko-KR" sz="44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4"/>
          <p:cNvSpPr/>
          <p:nvPr/>
        </p:nvSpPr>
        <p:spPr>
          <a:xfrm>
            <a:off x="391941" y="342885"/>
            <a:ext cx="2156540" cy="432530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功能结构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/>
          <a:srcRect l="2412" t="2646" r="1880" b="2340"/>
          <a:stretch>
            <a:fillRect/>
          </a:stretch>
        </p:blipFill>
        <p:spPr>
          <a:xfrm>
            <a:off x="6301" y="1550565"/>
            <a:ext cx="6283681" cy="530352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l="2412" t="2646" r="1880" b="2340"/>
          <a:stretch>
            <a:fillRect/>
          </a:stretch>
        </p:blipFill>
        <p:spPr>
          <a:xfrm>
            <a:off x="5897121" y="6362"/>
            <a:ext cx="6283681" cy="5303528"/>
          </a:xfrm>
          <a:prstGeom prst="rect">
            <a:avLst/>
          </a:prstGeom>
        </p:spPr>
      </p:pic>
      <p:pic>
        <p:nvPicPr>
          <p:cNvPr id="2" name="图片 1" descr="upload_07492048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200" y="1114810"/>
            <a:ext cx="9963389" cy="5230779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6227" y="6227"/>
            <a:ext cx="12192000" cy="6859478"/>
          </a:xfrm>
          <a:prstGeom prst="rect">
            <a:avLst/>
          </a:prstGeom>
        </p:spPr>
      </p:pic>
      <p:sp>
        <p:nvSpPr>
          <p:cNvPr id="33" name="圆角矩形 4"/>
          <p:cNvSpPr/>
          <p:nvPr/>
        </p:nvSpPr>
        <p:spPr>
          <a:xfrm>
            <a:off x="4794881" y="2416122"/>
            <a:ext cx="2590481" cy="523078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Part  09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258293" y="3100917"/>
            <a:ext cx="3675415" cy="90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20000"/>
              </a:lnSpc>
              <a:defRPr/>
            </a:pPr>
            <a:r>
              <a:rPr kumimoji="1"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  <a:cs typeface="+mn-ea"/>
                <a:sym typeface="+mn-lt"/>
              </a:rPr>
              <a:t>流程图</a:t>
            </a:r>
            <a:endParaRPr kumimoji="1" lang="en-US" altLang="ko-KR" sz="44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0" y="0"/>
            <a:ext cx="12192000" cy="685947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31913" y="208722"/>
            <a:ext cx="11728174" cy="64405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圆角矩形 4"/>
          <p:cNvSpPr/>
          <p:nvPr/>
        </p:nvSpPr>
        <p:spPr>
          <a:xfrm>
            <a:off x="391941" y="342885"/>
            <a:ext cx="2156540" cy="432530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流程图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6" name="图片 5" descr="upload_445471244"/>
          <p:cNvPicPr>
            <a:picLocks noChangeAspect="1"/>
          </p:cNvPicPr>
          <p:nvPr/>
        </p:nvPicPr>
        <p:blipFill>
          <a:blip r:embed="rId3"/>
          <a:srcRect t="1389" b="1389"/>
          <a:stretch>
            <a:fillRect/>
          </a:stretch>
        </p:blipFill>
        <p:spPr>
          <a:xfrm>
            <a:off x="1183821" y="768804"/>
            <a:ext cx="9456964" cy="5864679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6227" y="6227"/>
            <a:ext cx="12192000" cy="6859478"/>
          </a:xfrm>
          <a:prstGeom prst="rect">
            <a:avLst/>
          </a:prstGeom>
        </p:spPr>
      </p:pic>
      <p:sp>
        <p:nvSpPr>
          <p:cNvPr id="33" name="圆角矩形 4"/>
          <p:cNvSpPr/>
          <p:nvPr/>
        </p:nvSpPr>
        <p:spPr>
          <a:xfrm>
            <a:off x="4794881" y="2416122"/>
            <a:ext cx="2590481" cy="523078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Part  10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258293" y="3100917"/>
            <a:ext cx="3675415" cy="90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20000"/>
              </a:lnSpc>
              <a:defRPr/>
            </a:pPr>
            <a:r>
              <a:rPr kumimoji="1"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  <a:cs typeface="+mn-ea"/>
                <a:sym typeface="+mn-lt"/>
              </a:rPr>
              <a:t>低保真原型图</a:t>
            </a:r>
            <a:endParaRPr kumimoji="1" lang="en-US" altLang="ko-KR" sz="44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0" y="0"/>
            <a:ext cx="12192000" cy="685947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26953" y="-372743"/>
            <a:ext cx="11728174" cy="64405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圆角矩形 4"/>
          <p:cNvSpPr/>
          <p:nvPr/>
        </p:nvSpPr>
        <p:spPr>
          <a:xfrm>
            <a:off x="391941" y="342885"/>
            <a:ext cx="2156540" cy="432530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Part  09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图片 1" descr="upload_13429424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5023" y="1183260"/>
            <a:ext cx="2521068" cy="4510876"/>
          </a:xfrm>
          <a:prstGeom prst="rect">
            <a:avLst/>
          </a:prstGeom>
        </p:spPr>
      </p:pic>
      <p:pic>
        <p:nvPicPr>
          <p:cNvPr id="10" name="图片 9" descr="upload_375197485"/>
          <p:cNvPicPr>
            <a:picLocks noChangeAspect="1"/>
          </p:cNvPicPr>
          <p:nvPr/>
        </p:nvPicPr>
        <p:blipFill>
          <a:blip r:embed="rId4"/>
          <a:srcRect b="24809"/>
          <a:stretch>
            <a:fillRect/>
          </a:stretch>
        </p:blipFill>
        <p:spPr>
          <a:xfrm>
            <a:off x="4585607" y="1183260"/>
            <a:ext cx="2462893" cy="4408714"/>
          </a:xfrm>
          <a:prstGeom prst="rect">
            <a:avLst/>
          </a:prstGeom>
        </p:spPr>
      </p:pic>
      <p:pic>
        <p:nvPicPr>
          <p:cNvPr id="11" name="图片 10" descr="upload_34564938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33100" y="1183260"/>
            <a:ext cx="2501749" cy="4443261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0" y="0"/>
            <a:ext cx="12192000" cy="685947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18058" y="193154"/>
            <a:ext cx="11728174" cy="64405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圆角矩形 4"/>
          <p:cNvSpPr/>
          <p:nvPr/>
        </p:nvSpPr>
        <p:spPr>
          <a:xfrm>
            <a:off x="391941" y="342885"/>
            <a:ext cx="2156540" cy="432530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Part  09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" name="图片 4" descr="upload_337442421"/>
          <p:cNvPicPr>
            <a:picLocks noChangeAspect="1"/>
          </p:cNvPicPr>
          <p:nvPr/>
        </p:nvPicPr>
        <p:blipFill>
          <a:blip r:embed="rId3"/>
          <a:srcRect b="9356"/>
          <a:stretch>
            <a:fillRect/>
          </a:stretch>
        </p:blipFill>
        <p:spPr>
          <a:xfrm>
            <a:off x="1301374" y="970390"/>
            <a:ext cx="2598342" cy="4614182"/>
          </a:xfrm>
          <a:prstGeom prst="rect">
            <a:avLst/>
          </a:prstGeom>
        </p:spPr>
      </p:pic>
      <p:pic>
        <p:nvPicPr>
          <p:cNvPr id="11" name="图片 10" descr="upload_735377925"/>
          <p:cNvPicPr>
            <a:picLocks noChangeAspect="1"/>
          </p:cNvPicPr>
          <p:nvPr/>
        </p:nvPicPr>
        <p:blipFill>
          <a:blip r:embed="rId4"/>
          <a:srcRect b="8468"/>
          <a:stretch>
            <a:fillRect/>
          </a:stretch>
        </p:blipFill>
        <p:spPr>
          <a:xfrm>
            <a:off x="4567163" y="970390"/>
            <a:ext cx="2608001" cy="4632829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>
            <a:off x="1893216" y="5650669"/>
            <a:ext cx="8374582" cy="685808"/>
          </a:xfrm>
          <a:prstGeom prst="rect">
            <a:avLst/>
          </a:prstGeom>
          <a:solidFill>
            <a:srgbClr val="FFFFFF">
              <a:alpha val="100000"/>
            </a:srgbClr>
          </a:solidFill>
          <a:ln w="1270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pic>
        <p:nvPicPr>
          <p:cNvPr id="2" name="图片 1" descr="upload_74540224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64500" y="984250"/>
            <a:ext cx="2587625" cy="461962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6227" y="6227"/>
            <a:ext cx="12192000" cy="6859478"/>
          </a:xfrm>
          <a:prstGeom prst="rect">
            <a:avLst/>
          </a:prstGeom>
        </p:spPr>
      </p:pic>
      <p:sp>
        <p:nvSpPr>
          <p:cNvPr id="33" name="圆角矩形 4"/>
          <p:cNvSpPr/>
          <p:nvPr/>
        </p:nvSpPr>
        <p:spPr>
          <a:xfrm>
            <a:off x="4794881" y="2416122"/>
            <a:ext cx="2590481" cy="523078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Part  01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258293" y="3100917"/>
            <a:ext cx="3675415" cy="90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20000"/>
              </a:lnSpc>
              <a:defRPr/>
            </a:pPr>
            <a:r>
              <a:rPr kumimoji="1"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  <a:cs typeface="+mn-ea"/>
                <a:sym typeface="+mn-lt"/>
              </a:rPr>
              <a:t>项目背景概述</a:t>
            </a:r>
            <a:endParaRPr kumimoji="1" lang="en-US" altLang="ko-KR" sz="44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0" y="0"/>
            <a:ext cx="12192000" cy="685947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18058" y="193154"/>
            <a:ext cx="11728174" cy="64405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圆角矩形 4"/>
          <p:cNvSpPr/>
          <p:nvPr/>
        </p:nvSpPr>
        <p:spPr>
          <a:xfrm>
            <a:off x="391941" y="342885"/>
            <a:ext cx="2156540" cy="432530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Part  09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6" name="图片 5" descr="upload_0197614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885" y="1152035"/>
            <a:ext cx="2656298" cy="4723380"/>
          </a:xfrm>
          <a:prstGeom prst="rect">
            <a:avLst/>
          </a:prstGeom>
        </p:spPr>
      </p:pic>
      <p:pic>
        <p:nvPicPr>
          <p:cNvPr id="9" name="图片 8" descr="upload_829651133"/>
          <p:cNvPicPr>
            <a:picLocks noChangeAspect="1"/>
          </p:cNvPicPr>
          <p:nvPr/>
        </p:nvPicPr>
        <p:blipFill>
          <a:blip r:embed="rId4"/>
          <a:srcRect b="6291"/>
          <a:stretch>
            <a:fillRect/>
          </a:stretch>
        </p:blipFill>
        <p:spPr>
          <a:xfrm>
            <a:off x="4722874" y="1160892"/>
            <a:ext cx="2704594" cy="4788282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6848418" y="6017721"/>
            <a:ext cx="3651202" cy="425008"/>
          </a:xfrm>
          <a:prstGeom prst="rect">
            <a:avLst/>
          </a:prstGeom>
          <a:solidFill>
            <a:srgbClr val="FFFFFF">
              <a:alpha val="100000"/>
            </a:srgbClr>
          </a:solidFill>
          <a:ln w="1270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grpSp>
        <p:nvGrpSpPr>
          <p:cNvPr id="12" name="组合 11"/>
          <p:cNvGrpSpPr/>
          <p:nvPr userDrawn="1"/>
        </p:nvGrpSpPr>
        <p:grpSpPr>
          <a:xfrm>
            <a:off x="8175625" y="1174750"/>
            <a:ext cx="2667000" cy="4758690"/>
            <a:chOff x="12875" y="1850"/>
            <a:chExt cx="4200" cy="7494"/>
          </a:xfrm>
        </p:grpSpPr>
        <p:pic>
          <p:nvPicPr>
            <p:cNvPr id="2" name="图片 1" descr="upload_544737398"/>
            <p:cNvPicPr>
              <a:picLocks noChangeAspect="1"/>
            </p:cNvPicPr>
            <p:nvPr/>
          </p:nvPicPr>
          <p:blipFill>
            <a:blip r:embed="rId5"/>
            <a:srcRect b="399"/>
            <a:stretch>
              <a:fillRect/>
            </a:stretch>
          </p:blipFill>
          <p:spPr>
            <a:xfrm>
              <a:off x="12875" y="1850"/>
              <a:ext cx="4200" cy="7495"/>
            </a:xfrm>
            <a:prstGeom prst="rect">
              <a:avLst/>
            </a:prstGeom>
          </p:spPr>
        </p:pic>
        <p:pic>
          <p:nvPicPr>
            <p:cNvPr id="11" name="图片 10" descr="upload_78356686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975" y="2280"/>
              <a:ext cx="270" cy="28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6227" y="6227"/>
            <a:ext cx="12192000" cy="6859478"/>
          </a:xfrm>
          <a:prstGeom prst="rect">
            <a:avLst/>
          </a:prstGeom>
        </p:spPr>
      </p:pic>
      <p:sp>
        <p:nvSpPr>
          <p:cNvPr id="33" name="圆角矩形 4"/>
          <p:cNvSpPr/>
          <p:nvPr/>
        </p:nvSpPr>
        <p:spPr>
          <a:xfrm>
            <a:off x="4794881" y="2416122"/>
            <a:ext cx="2590481" cy="523078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Part  11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258293" y="3100917"/>
            <a:ext cx="3675415" cy="90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20000"/>
              </a:lnSpc>
              <a:defRPr/>
            </a:pPr>
            <a:r>
              <a:rPr kumimoji="1"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  <a:cs typeface="+mn-ea"/>
                <a:sym typeface="+mn-lt"/>
              </a:rPr>
              <a:t>高保真展示</a:t>
            </a:r>
            <a:endParaRPr kumimoji="1" lang="en-US" altLang="ko-KR" sz="44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4"/>
          <p:cNvSpPr/>
          <p:nvPr/>
        </p:nvSpPr>
        <p:spPr>
          <a:xfrm>
            <a:off x="391941" y="342885"/>
            <a:ext cx="2156540" cy="432530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高保真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/>
          <a:srcRect l="2412" t="2646" r="1880" b="2340"/>
          <a:stretch>
            <a:fillRect/>
          </a:stretch>
        </p:blipFill>
        <p:spPr>
          <a:xfrm>
            <a:off x="6301" y="1550565"/>
            <a:ext cx="6283681" cy="530352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l="2412" t="2646" r="1880" b="2340"/>
          <a:stretch>
            <a:fillRect/>
          </a:stretch>
        </p:blipFill>
        <p:spPr>
          <a:xfrm>
            <a:off x="5897121" y="6362"/>
            <a:ext cx="6283681" cy="5303528"/>
          </a:xfrm>
          <a:prstGeom prst="rect">
            <a:avLst/>
          </a:prstGeom>
        </p:spPr>
      </p:pic>
      <p:pic>
        <p:nvPicPr>
          <p:cNvPr id="3" name="图片 2" descr="upload_12518319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4142" y="1239196"/>
            <a:ext cx="2266671" cy="4919423"/>
          </a:xfrm>
          <a:prstGeom prst="rect">
            <a:avLst/>
          </a:prstGeom>
        </p:spPr>
      </p:pic>
      <p:pic>
        <p:nvPicPr>
          <p:cNvPr id="4" name="图片 3" descr="upload_6105591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0559" y="1239352"/>
            <a:ext cx="2279125" cy="4944332"/>
          </a:xfrm>
          <a:prstGeom prst="rect">
            <a:avLst/>
          </a:prstGeom>
        </p:spPr>
      </p:pic>
      <p:pic>
        <p:nvPicPr>
          <p:cNvPr id="6" name="图片 5" descr="upload_26234657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4704" y="1220515"/>
            <a:ext cx="2241763" cy="4857152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4"/>
          <p:cNvSpPr/>
          <p:nvPr/>
        </p:nvSpPr>
        <p:spPr>
          <a:xfrm>
            <a:off x="391941" y="342885"/>
            <a:ext cx="2156540" cy="432530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高保真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/>
          <a:srcRect l="2412" t="2646" r="1880" b="2340"/>
          <a:stretch>
            <a:fillRect/>
          </a:stretch>
        </p:blipFill>
        <p:spPr>
          <a:xfrm>
            <a:off x="6301" y="1550565"/>
            <a:ext cx="6283681" cy="530352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l="2412" t="2646" r="1880" b="2340"/>
          <a:stretch>
            <a:fillRect/>
          </a:stretch>
        </p:blipFill>
        <p:spPr>
          <a:xfrm>
            <a:off x="5897121" y="6362"/>
            <a:ext cx="6283681" cy="5303528"/>
          </a:xfrm>
          <a:prstGeom prst="rect">
            <a:avLst/>
          </a:prstGeom>
        </p:spPr>
      </p:pic>
      <p:pic>
        <p:nvPicPr>
          <p:cNvPr id="2" name="图片 1" descr="upload_0668688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0115" y="354946"/>
            <a:ext cx="2951654" cy="6413932"/>
          </a:xfrm>
          <a:prstGeom prst="rect">
            <a:avLst/>
          </a:prstGeom>
        </p:spPr>
      </p:pic>
      <p:pic>
        <p:nvPicPr>
          <p:cNvPr id="7" name="图片 6" descr="upload_5603715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5545" y="361173"/>
            <a:ext cx="2964108" cy="6426386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4"/>
          <a:srcRect l="2179" t="1524" r="1363" b="3276"/>
          <a:stretch>
            <a:fillRect/>
          </a:stretch>
        </p:blipFill>
        <p:spPr>
          <a:xfrm>
            <a:off x="6227" y="6227"/>
            <a:ext cx="12192000" cy="6859478"/>
          </a:xfrm>
          <a:prstGeom prst="rect">
            <a:avLst/>
          </a:prstGeom>
        </p:spPr>
      </p:pic>
      <p:pic>
        <p:nvPicPr>
          <p:cNvPr id="2" name="FINALLY">
            <a:hlinkClick r:id="" action="ppaction://media"/>
            <a:extLst>
              <a:ext uri="{FF2B5EF4-FFF2-40B4-BE49-F238E27FC236}">
                <a16:creationId xmlns:a16="http://schemas.microsoft.com/office/drawing/2014/main" id="{43EF6111-3CE6-4B51-AFE1-75CE0D5FA9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63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0" y="0"/>
            <a:ext cx="12192000" cy="685947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336" y="218063"/>
            <a:ext cx="11728174" cy="64405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圆角矩形 4"/>
          <p:cNvSpPr/>
          <p:nvPr/>
        </p:nvSpPr>
        <p:spPr>
          <a:xfrm>
            <a:off x="391941" y="342885"/>
            <a:ext cx="2156540" cy="432530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项目概述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9" name="Line 17"/>
          <p:cNvSpPr>
            <a:spLocks noChangeShapeType="1"/>
          </p:cNvSpPr>
          <p:nvPr/>
        </p:nvSpPr>
        <p:spPr bwMode="auto">
          <a:xfrm>
            <a:off x="598706" y="2428143"/>
            <a:ext cx="3313414" cy="0"/>
          </a:xfrm>
          <a:prstGeom prst="line">
            <a:avLst/>
          </a:prstGeom>
          <a:noFill/>
          <a:ln w="19050">
            <a:solidFill>
              <a:srgbClr val="B8E0CD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solidFill>
                  <a:srgbClr val="213F01"/>
                </a:solidFill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Line 17"/>
          <p:cNvSpPr>
            <a:spLocks noChangeShapeType="1"/>
          </p:cNvSpPr>
          <p:nvPr/>
        </p:nvSpPr>
        <p:spPr bwMode="auto">
          <a:xfrm>
            <a:off x="4250255" y="2814190"/>
            <a:ext cx="3313414" cy="0"/>
          </a:xfrm>
          <a:prstGeom prst="line">
            <a:avLst/>
          </a:prstGeom>
          <a:noFill/>
          <a:ln w="19050">
            <a:solidFill>
              <a:srgbClr val="B8E0CD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solidFill>
                  <a:srgbClr val="213F01"/>
                </a:solidFill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Line 17"/>
          <p:cNvSpPr>
            <a:spLocks noChangeShapeType="1"/>
          </p:cNvSpPr>
          <p:nvPr/>
        </p:nvSpPr>
        <p:spPr bwMode="auto">
          <a:xfrm>
            <a:off x="7840033" y="2440564"/>
            <a:ext cx="3313414" cy="0"/>
          </a:xfrm>
          <a:prstGeom prst="line">
            <a:avLst/>
          </a:prstGeom>
          <a:noFill/>
          <a:ln w="19050">
            <a:solidFill>
              <a:srgbClr val="B8E0CD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solidFill>
                  <a:srgbClr val="213F01"/>
                </a:solidFill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369966" y="1033702"/>
            <a:ext cx="9004413" cy="8967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随着未来</a:t>
            </a:r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5-10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年，婴儿潮一代逐渐进入老年，我国老龄化的进程将会进一加速，而“</a:t>
            </a:r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70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后”这一代退休人群，消费能力更高，对新事物接受能力更强，高净值人群占比更高</a:t>
            </a:r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…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市场需求是养老产业的最大变数。由此推断未来</a:t>
            </a:r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5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年是养老产业创业的黄金期，市场需求和用户认知建立，</a:t>
            </a:r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2025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年以后，养老产业将高速发展。下图数据</a:t>
            </a:r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70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后的消费能力明显较高。购物风格偏向品质导向型。</a:t>
            </a:r>
            <a:endParaRPr lang="zh-CN" altLang="en-US" sz="1600" dirty="0">
              <a:solidFill>
                <a:srgbClr val="808080"/>
              </a:solidFill>
              <a:latin typeface="微软雅黑" charset="0"/>
              <a:ea typeface="微软雅黑" charset="0"/>
            </a:endParaRPr>
          </a:p>
        </p:txBody>
      </p:sp>
      <p:pic>
        <p:nvPicPr>
          <p:cNvPr id="14" name="图片 13" descr="upload_7875964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6901" y="2663064"/>
            <a:ext cx="5293050" cy="362418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6227" y="6227"/>
            <a:ext cx="12192000" cy="6859478"/>
          </a:xfrm>
          <a:prstGeom prst="rect">
            <a:avLst/>
          </a:prstGeom>
        </p:spPr>
      </p:pic>
      <p:sp>
        <p:nvSpPr>
          <p:cNvPr id="33" name="圆角矩形 4"/>
          <p:cNvSpPr/>
          <p:nvPr/>
        </p:nvSpPr>
        <p:spPr>
          <a:xfrm>
            <a:off x="4794881" y="2416122"/>
            <a:ext cx="2590481" cy="523078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Part  02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258293" y="3100917"/>
            <a:ext cx="3675415" cy="90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20000"/>
              </a:lnSpc>
              <a:defRPr/>
            </a:pPr>
            <a:r>
              <a:rPr kumimoji="1"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  <a:cs typeface="+mn-ea"/>
                <a:sym typeface="+mn-lt"/>
              </a:rPr>
              <a:t>项目用户价值</a:t>
            </a:r>
            <a:endParaRPr kumimoji="1" lang="en-US" altLang="ko-KR" sz="44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0" y="0"/>
            <a:ext cx="12192000" cy="685947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336" y="218063"/>
            <a:ext cx="11728174" cy="64405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圆角矩形 4"/>
          <p:cNvSpPr/>
          <p:nvPr/>
        </p:nvSpPr>
        <p:spPr>
          <a:xfrm>
            <a:off x="391941" y="342885"/>
            <a:ext cx="2156540" cy="432530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用户价值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9" name="Line 17"/>
          <p:cNvSpPr>
            <a:spLocks noChangeShapeType="1"/>
          </p:cNvSpPr>
          <p:nvPr/>
        </p:nvSpPr>
        <p:spPr bwMode="auto">
          <a:xfrm>
            <a:off x="598706" y="2428143"/>
            <a:ext cx="3313414" cy="0"/>
          </a:xfrm>
          <a:prstGeom prst="line">
            <a:avLst/>
          </a:prstGeom>
          <a:noFill/>
          <a:ln w="19050">
            <a:solidFill>
              <a:srgbClr val="B8E0CD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solidFill>
                  <a:srgbClr val="213F01"/>
                </a:solidFill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Line 17"/>
          <p:cNvSpPr>
            <a:spLocks noChangeShapeType="1"/>
          </p:cNvSpPr>
          <p:nvPr/>
        </p:nvSpPr>
        <p:spPr bwMode="auto">
          <a:xfrm>
            <a:off x="4250255" y="2814190"/>
            <a:ext cx="3313414" cy="0"/>
          </a:xfrm>
          <a:prstGeom prst="line">
            <a:avLst/>
          </a:prstGeom>
          <a:noFill/>
          <a:ln w="19050">
            <a:solidFill>
              <a:srgbClr val="B8E0CD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solidFill>
                  <a:srgbClr val="213F01"/>
                </a:solidFill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Line 17"/>
          <p:cNvSpPr>
            <a:spLocks noChangeShapeType="1"/>
          </p:cNvSpPr>
          <p:nvPr/>
        </p:nvSpPr>
        <p:spPr bwMode="auto">
          <a:xfrm>
            <a:off x="7840033" y="2440564"/>
            <a:ext cx="3313414" cy="0"/>
          </a:xfrm>
          <a:prstGeom prst="line">
            <a:avLst/>
          </a:prstGeom>
          <a:noFill/>
          <a:ln w="19050">
            <a:solidFill>
              <a:srgbClr val="B8E0CD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solidFill>
                  <a:srgbClr val="213F01"/>
                </a:solidFill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369966" y="1033702"/>
            <a:ext cx="9004413" cy="8967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对我国未来加速加重的老龄化问题，我国接连出台政策扶植养老产业。</a:t>
            </a:r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2018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年，我国养老产业市场规模达</a:t>
            </a:r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6.57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万亿元，同比增</a:t>
            </a:r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17.32%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。预计养老市场将达到十万亿的市场，各企业受到未来的</a:t>
            </a:r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“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十万亿风口</a:t>
            </a:r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”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吸引，近年来，养老机构项目如雨后春笋般落地。下图为市场规模数据</a:t>
            </a:r>
            <a:endParaRPr lang="zh-CN" altLang="en-US" sz="1600" dirty="0">
              <a:solidFill>
                <a:srgbClr val="808080"/>
              </a:solidFill>
              <a:latin typeface="微软雅黑" charset="0"/>
              <a:ea typeface="微软雅黑" charset="0"/>
            </a:endParaRPr>
          </a:p>
        </p:txBody>
      </p:sp>
      <p:pic>
        <p:nvPicPr>
          <p:cNvPr id="2" name="图片 1" descr="upload_2279156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372" y="2220939"/>
            <a:ext cx="6575837" cy="361172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0" y="0"/>
            <a:ext cx="12192000" cy="685947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336" y="218063"/>
            <a:ext cx="11728174" cy="64405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圆角矩形 4"/>
          <p:cNvSpPr/>
          <p:nvPr/>
        </p:nvSpPr>
        <p:spPr>
          <a:xfrm>
            <a:off x="391941" y="342885"/>
            <a:ext cx="2156540" cy="432530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用户价值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9" name="Line 17"/>
          <p:cNvSpPr>
            <a:spLocks noChangeShapeType="1"/>
          </p:cNvSpPr>
          <p:nvPr/>
        </p:nvSpPr>
        <p:spPr bwMode="auto">
          <a:xfrm>
            <a:off x="598706" y="2428143"/>
            <a:ext cx="3313414" cy="0"/>
          </a:xfrm>
          <a:prstGeom prst="line">
            <a:avLst/>
          </a:prstGeom>
          <a:noFill/>
          <a:ln w="19050">
            <a:solidFill>
              <a:srgbClr val="B8E0CD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solidFill>
                  <a:srgbClr val="213F01"/>
                </a:solidFill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Line 17"/>
          <p:cNvSpPr>
            <a:spLocks noChangeShapeType="1"/>
          </p:cNvSpPr>
          <p:nvPr/>
        </p:nvSpPr>
        <p:spPr bwMode="auto">
          <a:xfrm>
            <a:off x="4250255" y="2814190"/>
            <a:ext cx="3313414" cy="0"/>
          </a:xfrm>
          <a:prstGeom prst="line">
            <a:avLst/>
          </a:prstGeom>
          <a:noFill/>
          <a:ln w="19050">
            <a:solidFill>
              <a:srgbClr val="B8E0CD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solidFill>
                  <a:srgbClr val="213F01"/>
                </a:solidFill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Line 17"/>
          <p:cNvSpPr>
            <a:spLocks noChangeShapeType="1"/>
          </p:cNvSpPr>
          <p:nvPr/>
        </p:nvSpPr>
        <p:spPr bwMode="auto">
          <a:xfrm>
            <a:off x="7840033" y="2440564"/>
            <a:ext cx="3313414" cy="0"/>
          </a:xfrm>
          <a:prstGeom prst="line">
            <a:avLst/>
          </a:prstGeom>
          <a:noFill/>
          <a:ln w="19050">
            <a:solidFill>
              <a:srgbClr val="B8E0CD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solidFill>
                  <a:srgbClr val="213F01"/>
                </a:solidFill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369966" y="1033702"/>
            <a:ext cx="9004413" cy="8967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2017.03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《国务院关于印发</a:t>
            </a:r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“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十三五</a:t>
            </a:r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”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国家老龄事业发展和养老体系建设规划的通知》提出大力发展居家、社区养老服务，加强社区养老服务设施建设，实施</a:t>
            </a:r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“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互联网</a:t>
            </a:r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+”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养老工程，支持医养结合，发展老年人娱乐业等政策方向。明确提出支持互联网</a:t>
            </a:r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+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服务与养老相结合。下图为互联网养老市场规模统计。</a:t>
            </a:r>
            <a:endParaRPr lang="zh-CN" altLang="en-US" sz="1600" dirty="0">
              <a:solidFill>
                <a:srgbClr val="808080"/>
              </a:solidFill>
              <a:latin typeface="微软雅黑" charset="0"/>
              <a:ea typeface="微软雅黑" charset="0"/>
            </a:endParaRPr>
          </a:p>
        </p:txBody>
      </p:sp>
      <p:pic>
        <p:nvPicPr>
          <p:cNvPr id="5" name="图片 4" descr="upload_7571682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1526" y="2059034"/>
            <a:ext cx="5479864" cy="420953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6227" y="6227"/>
            <a:ext cx="12192000" cy="6859478"/>
          </a:xfrm>
          <a:prstGeom prst="rect">
            <a:avLst/>
          </a:prstGeom>
        </p:spPr>
      </p:pic>
      <p:sp>
        <p:nvSpPr>
          <p:cNvPr id="33" name="圆角矩形 4"/>
          <p:cNvSpPr/>
          <p:nvPr/>
        </p:nvSpPr>
        <p:spPr>
          <a:xfrm>
            <a:off x="4794881" y="2416122"/>
            <a:ext cx="2590481" cy="523078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Part  03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258293" y="3100917"/>
            <a:ext cx="3675415" cy="90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20000"/>
              </a:lnSpc>
              <a:defRPr/>
            </a:pPr>
            <a:r>
              <a:rPr kumimoji="1"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  <a:cs typeface="+mn-ea"/>
                <a:sym typeface="+mn-lt"/>
              </a:rPr>
              <a:t>项目社会价值</a:t>
            </a:r>
            <a:endParaRPr kumimoji="1" lang="en-US" altLang="ko-KR" sz="44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/>
          <p:cNvPicPr>
            <a:picLocks noChangeAspect="1"/>
          </p:cNvPicPr>
          <p:nvPr/>
        </p:nvPicPr>
        <p:blipFill rotWithShape="1">
          <a:blip r:embed="rId2"/>
          <a:srcRect l="2179" t="1524" r="1363" b="3276"/>
          <a:stretch>
            <a:fillRect/>
          </a:stretch>
        </p:blipFill>
        <p:spPr>
          <a:xfrm>
            <a:off x="0" y="0"/>
            <a:ext cx="12192000" cy="685947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336" y="218063"/>
            <a:ext cx="11728174" cy="644055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圆角矩形 4"/>
          <p:cNvSpPr/>
          <p:nvPr/>
        </p:nvSpPr>
        <p:spPr>
          <a:xfrm>
            <a:off x="391941" y="342885"/>
            <a:ext cx="2156540" cy="432530"/>
          </a:xfrm>
          <a:prstGeom prst="roundRect">
            <a:avLst>
              <a:gd name="adj" fmla="val 50000"/>
            </a:avLst>
          </a:prstGeom>
          <a:solidFill>
            <a:srgbClr val="C5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微软雅黑" charset="0"/>
                <a:ea typeface="微软雅黑" charset="0"/>
              </a:rPr>
              <a:t>社会价值</a:t>
            </a:r>
            <a:endParaRPr lang="zh-CN" altLang="en-US" sz="200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9" name="Line 17"/>
          <p:cNvSpPr>
            <a:spLocks noChangeShapeType="1"/>
          </p:cNvSpPr>
          <p:nvPr/>
        </p:nvSpPr>
        <p:spPr bwMode="auto">
          <a:xfrm>
            <a:off x="598706" y="2428143"/>
            <a:ext cx="3313414" cy="0"/>
          </a:xfrm>
          <a:prstGeom prst="line">
            <a:avLst/>
          </a:prstGeom>
          <a:noFill/>
          <a:ln w="19050">
            <a:solidFill>
              <a:srgbClr val="B8E0CD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solidFill>
                  <a:srgbClr val="213F01"/>
                </a:solidFill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" name="Line 17"/>
          <p:cNvSpPr>
            <a:spLocks noChangeShapeType="1"/>
          </p:cNvSpPr>
          <p:nvPr/>
        </p:nvSpPr>
        <p:spPr bwMode="auto">
          <a:xfrm>
            <a:off x="4250255" y="2814190"/>
            <a:ext cx="3313414" cy="0"/>
          </a:xfrm>
          <a:prstGeom prst="line">
            <a:avLst/>
          </a:prstGeom>
          <a:noFill/>
          <a:ln w="19050">
            <a:solidFill>
              <a:srgbClr val="B8E0CD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solidFill>
                  <a:srgbClr val="213F01"/>
                </a:solidFill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Line 17"/>
          <p:cNvSpPr>
            <a:spLocks noChangeShapeType="1"/>
          </p:cNvSpPr>
          <p:nvPr/>
        </p:nvSpPr>
        <p:spPr bwMode="auto">
          <a:xfrm>
            <a:off x="7840033" y="2440564"/>
            <a:ext cx="3313414" cy="0"/>
          </a:xfrm>
          <a:prstGeom prst="line">
            <a:avLst/>
          </a:prstGeom>
          <a:noFill/>
          <a:ln w="19050">
            <a:solidFill>
              <a:srgbClr val="B8E0CD"/>
            </a:solidFill>
            <a:rou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solidFill>
                  <a:srgbClr val="213F01"/>
                </a:solidFill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369966" y="1033702"/>
            <a:ext cx="9004413" cy="8967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70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年代以前的老年人养老更多依赖家庭，我们还有人口红利，但独生子女结构导致下来的老龄化不可能依赖家庭成员，更多的独居老人占比高达</a:t>
            </a:r>
            <a:r>
              <a:rPr lang="en-US" sz="1600" b="0" u="none">
                <a:solidFill>
                  <a:srgbClr val="808080"/>
                </a:solidFill>
                <a:latin typeface="微软雅黑" charset="0"/>
                <a:ea typeface="微软雅黑" charset="0"/>
              </a:rPr>
              <a:t>70%</a:t>
            </a:r>
            <a:r>
              <a:rPr lang="zh-CN" sz="1600" b="0" u="none">
                <a:solidFill>
                  <a:srgbClr val="808080"/>
                </a:solidFill>
                <a:latin typeface="微软雅黑" charset="0"/>
                <a:ea typeface="微软雅黑" charset="0"/>
                <a:cs typeface="Arial" panose="020B0604020202020204" pitchFamily="34" charset="0"/>
              </a:rPr>
              <a:t>，而钢筋水泥的楼房，很多邻居都相互不认识，老人更加的无聊孤寂。所以更加需要市场、同伴的帮助。是社会即将面对并且需解决的难题，当然这个市场蛋糕会快速膨胀。</a:t>
            </a:r>
            <a:endParaRPr lang="zh-CN" altLang="en-US" sz="1600" dirty="0">
              <a:solidFill>
                <a:srgbClr val="808080"/>
              </a:solidFill>
              <a:latin typeface="微软雅黑" charset="0"/>
              <a:ea typeface="微软雅黑" charset="0"/>
            </a:endParaRPr>
          </a:p>
        </p:txBody>
      </p:sp>
      <p:pic>
        <p:nvPicPr>
          <p:cNvPr id="2" name="图片 1" descr="upload_6910771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7003" y="2652752"/>
            <a:ext cx="4421254" cy="331282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1570</Words>
  <Application>Microsoft Office PowerPoint</Application>
  <PresentationFormat>宽屏</PresentationFormat>
  <Paragraphs>109</Paragraphs>
  <Slides>34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4" baseType="lpstr">
      <vt:lpstr>Calibri</vt:lpstr>
      <vt:lpstr>等线 Light</vt:lpstr>
      <vt:lpstr>微软雅黑</vt:lpstr>
      <vt:lpstr>Broadway</vt:lpstr>
      <vt:lpstr>맑은 고딕</vt:lpstr>
      <vt:lpstr>等线</vt:lpstr>
      <vt:lpstr>Arial</vt:lpstr>
      <vt:lpstr>Times New Roman</vt:lpstr>
      <vt:lpstr>宋体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修修修</dc:creator>
  <cp:lastModifiedBy>DELL</cp:lastModifiedBy>
  <cp:revision>2</cp:revision>
  <dcterms:created xsi:type="dcterms:W3CDTF">2021-06-07T12:02:07Z</dcterms:created>
  <dcterms:modified xsi:type="dcterms:W3CDTF">2021-12-14T11:01:57Z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2052-0.0.0.0</vt:lpwstr>
  </property>
  <property fmtid="{D5CDD505-2E9C-101B-9397-08002B2CF9AE}" pid="3" name="KSOTemplateUUID">
    <vt:lpwstr>v1.0_mb_RGqUaJqnoJG88kvkEWuZvA==</vt:lpwstr>
  </property>
  <property fmtid="{D5CDD505-2E9C-101B-9397-08002B2CF9AE}" pid="4" name="ICV">
    <vt:lpwstr>A0C8ADE6A044BB49BD4A9660B2520E2F</vt:lpwstr>
  </property>
</Properties>
</file>